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12192000"/>
  <p:notesSz cx="6858000" cy="9144000"/>
  <p:embeddedFontLst>
    <p:embeddedFont>
      <p:font typeface="Work Sans Medium"/>
      <p:regular r:id="rId25"/>
      <p:bold r:id="rId26"/>
      <p:italic r:id="rId27"/>
      <p:boldItalic r:id="rId28"/>
    </p:embeddedFont>
    <p:embeddedFont>
      <p:font typeface="Work Sans Light"/>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3" roundtripDataSignature="AMtx7mjMVYpZqKbcjGCXRrB9HwrIQweh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52E4DE3-9610-4B5B-8D41-1ED3B0C02CA0}">
  <a:tblStyle styleId="{452E4DE3-9610-4B5B-8D41-1ED3B0C02CA0}"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1066C2E-4E4D-41AC-94E3-93F5681F0813}" styleName="Table_1">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WorkSansMedium-bold.fntdata"/><Relationship Id="rId25" Type="http://schemas.openxmlformats.org/officeDocument/2006/relationships/font" Target="fonts/WorkSansMedium-regular.fntdata"/><Relationship Id="rId28" Type="http://schemas.openxmlformats.org/officeDocument/2006/relationships/font" Target="fonts/WorkSansMedium-boldItalic.fntdata"/><Relationship Id="rId27" Type="http://schemas.openxmlformats.org/officeDocument/2006/relationships/font" Target="fonts/WorkSansMedium-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WorkSansLigh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WorkSansLight-italic.fntdata"/><Relationship Id="rId30" Type="http://schemas.openxmlformats.org/officeDocument/2006/relationships/font" Target="fonts/WorkSansLight-bold.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WorkSansLight-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d2e33849df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g2d2e33849df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d2e33849df_3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71" name="Google Shape;171;g2d2e33849df_3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ffa677f1c7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82" name="Google Shape;182;g2ffa677f1c7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d6bb7620ca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d6bb7620ca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2d6bb7620ca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d6bb7620ca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d6bb7620ca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2d6bb7620ca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d6bb7620ca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d6bb7620ca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2d6bb7620ca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d6bb7620ca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d6bb7620ca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2d6bb7620ca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d6bb7620ca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d6bb7620ca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2d6bb7620ca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d6bb7620ca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d6bb7620ca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g2d6bb7620ca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d33405fd57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43" name="Google Shape;243;g2d33405fd57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53" name="Google Shape;25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03" name="Google Shape;10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0" name="Google Shape;11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9" name="Google Shape;11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7" name="Google Shape;12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d6c0de168c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35" name="Google Shape;135;g2d6c0de168c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43" name="Google Shape;14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d2e33849df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52" name="Google Shape;152;g2d2e33849df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60" name="Google Shape;16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 name="Shape 15"/>
        <p:cNvGrpSpPr/>
        <p:nvPr/>
      </p:nvGrpSpPr>
      <p:grpSpPr>
        <a:xfrm>
          <a:off x="0" y="0"/>
          <a:ext cx="0" cy="0"/>
          <a:chOff x="0" y="0"/>
          <a:chExt cx="0" cy="0"/>
        </a:xfrm>
      </p:grpSpPr>
      <p:sp>
        <p:nvSpPr>
          <p:cNvPr id="16" name="Google Shape;16;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6"/>
          <p:cNvSpPr/>
          <p:nvPr>
            <p:ph idx="2" type="pic"/>
          </p:nvPr>
        </p:nvSpPr>
        <p:spPr>
          <a:xfrm>
            <a:off x="5183188" y="987425"/>
            <a:ext cx="6172200" cy="4873625"/>
          </a:xfrm>
          <a:prstGeom prst="rect">
            <a:avLst/>
          </a:prstGeom>
          <a:noFill/>
          <a:ln>
            <a:noFill/>
          </a:ln>
        </p:spPr>
      </p:sp>
      <p:sp>
        <p:nvSpPr>
          <p:cNvPr id="18" name="Google Shape;18;p1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 name="Google Shape;19;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8" name="Shape 68"/>
        <p:cNvGrpSpPr/>
        <p:nvPr/>
      </p:nvGrpSpPr>
      <p:grpSpPr>
        <a:xfrm>
          <a:off x="0" y="0"/>
          <a:ext cx="0" cy="0"/>
          <a:chOff x="0" y="0"/>
          <a:chExt cx="0" cy="0"/>
        </a:xfrm>
      </p:grpSpPr>
      <p:sp>
        <p:nvSpPr>
          <p:cNvPr id="69" name="Google Shape;69;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3" name="Shape 73"/>
        <p:cNvGrpSpPr/>
        <p:nvPr/>
      </p:nvGrpSpPr>
      <p:grpSpPr>
        <a:xfrm>
          <a:off x="0" y="0"/>
          <a:ext cx="0" cy="0"/>
          <a:chOff x="0" y="0"/>
          <a:chExt cx="0" cy="0"/>
        </a:xfrm>
      </p:grpSpPr>
      <p:sp>
        <p:nvSpPr>
          <p:cNvPr id="74" name="Google Shape;74;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6" name="Google Shape;76;p2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0" name="Shape 80"/>
        <p:cNvGrpSpPr/>
        <p:nvPr/>
      </p:nvGrpSpPr>
      <p:grpSpPr>
        <a:xfrm>
          <a:off x="0" y="0"/>
          <a:ext cx="0" cy="0"/>
          <a:chOff x="0" y="0"/>
          <a:chExt cx="0" cy="0"/>
        </a:xfrm>
      </p:grpSpPr>
      <p:sp>
        <p:nvSpPr>
          <p:cNvPr id="81" name="Google Shape;81;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6" name="Shape 86"/>
        <p:cNvGrpSpPr/>
        <p:nvPr/>
      </p:nvGrpSpPr>
      <p:grpSpPr>
        <a:xfrm>
          <a:off x="0" y="0"/>
          <a:ext cx="0" cy="0"/>
          <a:chOff x="0" y="0"/>
          <a:chExt cx="0" cy="0"/>
        </a:xfrm>
      </p:grpSpPr>
      <p:sp>
        <p:nvSpPr>
          <p:cNvPr id="87" name="Google Shape;87;p2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7"/>
          <p:cNvSpPr txBox="1"/>
          <p:nvPr>
            <p:ph type="title"/>
          </p:nvPr>
        </p:nvSpPr>
        <p:spPr>
          <a:xfrm>
            <a:off x="100375" y="170725"/>
            <a:ext cx="9249900" cy="1070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25" name="Google Shape;25;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26" name="Google Shape;2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27" name="Shape 27"/>
        <p:cNvGrpSpPr/>
        <p:nvPr/>
      </p:nvGrpSpPr>
      <p:grpSpPr>
        <a:xfrm>
          <a:off x="0" y="0"/>
          <a:ext cx="0" cy="0"/>
          <a:chOff x="0" y="0"/>
          <a:chExt cx="0" cy="0"/>
        </a:xfrm>
      </p:grpSpPr>
      <p:pic>
        <p:nvPicPr>
          <p:cNvPr descr="Patrón de fondo&#10;&#10;Descripción generada automáticamente" id="28" name="Google Shape;28;p18"/>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9" name="Google Shape;29;p18"/>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30" name="Shape 30"/>
        <p:cNvGrpSpPr/>
        <p:nvPr/>
      </p:nvGrpSpPr>
      <p:grpSpPr>
        <a:xfrm>
          <a:off x="0" y="0"/>
          <a:ext cx="0" cy="0"/>
          <a:chOff x="0" y="0"/>
          <a:chExt cx="0" cy="0"/>
        </a:xfrm>
      </p:grpSpPr>
      <p:sp>
        <p:nvSpPr>
          <p:cNvPr id="31" name="Google Shape;3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4" name="Shape 34"/>
        <p:cNvGrpSpPr/>
        <p:nvPr/>
      </p:nvGrpSpPr>
      <p:grpSpPr>
        <a:xfrm>
          <a:off x="0" y="0"/>
          <a:ext cx="0" cy="0"/>
          <a:chOff x="0" y="0"/>
          <a:chExt cx="0" cy="0"/>
        </a:xfrm>
      </p:grpSpPr>
      <p:sp>
        <p:nvSpPr>
          <p:cNvPr id="35" name="Google Shape;35;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7" name="Google Shape;3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40" name="Shape 40"/>
        <p:cNvGrpSpPr/>
        <p:nvPr/>
      </p:nvGrpSpPr>
      <p:grpSpPr>
        <a:xfrm>
          <a:off x="0" y="0"/>
          <a:ext cx="0" cy="0"/>
          <a:chOff x="0" y="0"/>
          <a:chExt cx="0" cy="0"/>
        </a:xfrm>
      </p:grpSpPr>
      <p:sp>
        <p:nvSpPr>
          <p:cNvPr id="41" name="Google Shape;41;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6" name="Shape 46"/>
        <p:cNvGrpSpPr/>
        <p:nvPr/>
      </p:nvGrpSpPr>
      <p:grpSpPr>
        <a:xfrm>
          <a:off x="0" y="0"/>
          <a:ext cx="0" cy="0"/>
          <a:chOff x="0" y="0"/>
          <a:chExt cx="0" cy="0"/>
        </a:xfrm>
      </p:grpSpPr>
      <p:sp>
        <p:nvSpPr>
          <p:cNvPr id="47" name="Google Shape;47;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9" name="Google Shape;49;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2" name="Shape 52"/>
        <p:cNvGrpSpPr/>
        <p:nvPr/>
      </p:nvGrpSpPr>
      <p:grpSpPr>
        <a:xfrm>
          <a:off x="0" y="0"/>
          <a:ext cx="0" cy="0"/>
          <a:chOff x="0" y="0"/>
          <a:chExt cx="0" cy="0"/>
        </a:xfrm>
      </p:grpSpPr>
      <p:sp>
        <p:nvSpPr>
          <p:cNvPr id="53" name="Google Shape;53;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9" name="Shape 59"/>
        <p:cNvGrpSpPr/>
        <p:nvPr/>
      </p:nvGrpSpPr>
      <p:grpSpPr>
        <a:xfrm>
          <a:off x="0" y="0"/>
          <a:ext cx="0" cy="0"/>
          <a:chOff x="0" y="0"/>
          <a:chExt cx="0" cy="0"/>
        </a:xfrm>
      </p:grpSpPr>
      <p:sp>
        <p:nvSpPr>
          <p:cNvPr id="60" name="Google Shape;60;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2" name="Google Shape;62;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4" name="Google Shape;64;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33.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rive.google.com/file/d/1OERX0l84Yo0bOXLO-OqA_lSUMhgLoeW8/view?usp=drive_link" TargetMode="Externa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docs.google.com/spreadsheets/d/1GDbSAY-oiLAN8k7s8vvdUvV565hnXfg4/edit?usp=drive_link&amp;ouid=107875141475018937067&amp;rtpof=true&amp;sd=true" TargetMode="External"/><Relationship Id="rId4" Type="http://schemas.openxmlformats.org/officeDocument/2006/relationships/image" Target="../media/image31.png"/><Relationship Id="rId5" Type="http://schemas.openxmlformats.org/officeDocument/2006/relationships/image" Target="../media/image11.png"/><Relationship Id="rId6" Type="http://schemas.openxmlformats.org/officeDocument/2006/relationships/image" Target="../media/image5.png"/><Relationship Id="rId7"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13.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17.png"/><Relationship Id="rId6" Type="http://schemas.openxmlformats.org/officeDocument/2006/relationships/hyperlink" Target="https://drive.google.com/drive/folders/1Q2Xn_4-qmb9bl2FfnJOLUz1VjFxtzjzZ?dmr=1&amp;ec=wgc-drive-globalnav-got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hyperlink" Target="https://github.com/Cawitos/Project-AnimalBeats/tree/mai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drive.google.com/file/d/13ZDox8kJI1GeabKQhcxYwdnYTTX2pYQG/view?usp=drive_link"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descr="Window" id="96" name="Google Shape;96;g2d2e33849df_0_1"/>
          <p:cNvPicPr preferRelativeResize="0"/>
          <p:nvPr>
            <p:ph idx="2" type="pic"/>
          </p:nvPr>
        </p:nvPicPr>
        <p:blipFill rotWithShape="1">
          <a:blip r:embed="rId3">
            <a:alphaModFix/>
          </a:blip>
          <a:srcRect b="100000" l="-3150" r="3148" t="-100000"/>
          <a:stretch/>
        </p:blipFill>
        <p:spPr>
          <a:xfrm>
            <a:off x="300470" y="206391"/>
            <a:ext cx="11891530" cy="1480366"/>
          </a:xfrm>
          <a:prstGeom prst="rect">
            <a:avLst/>
          </a:prstGeom>
          <a:noFill/>
          <a:ln>
            <a:noFill/>
          </a:ln>
        </p:spPr>
      </p:pic>
      <p:sp>
        <p:nvSpPr>
          <p:cNvPr id="97" name="Google Shape;97;g2d2e33849df_0_1"/>
          <p:cNvSpPr txBox="1"/>
          <p:nvPr/>
        </p:nvSpPr>
        <p:spPr>
          <a:xfrm>
            <a:off x="8004014" y="6085642"/>
            <a:ext cx="4054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chemeClr val="accent6"/>
                </a:solidFill>
                <a:latin typeface="Calibri"/>
                <a:ea typeface="Calibri"/>
                <a:cs typeface="Calibri"/>
                <a:sym typeface="Calibri"/>
              </a:rPr>
              <a:t>Análisis y Desarrollo de Software</a:t>
            </a:r>
            <a:endParaRPr b="0" i="0" sz="1400" u="none" cap="none" strike="noStrike">
              <a:solidFill>
                <a:srgbClr val="000000"/>
              </a:solidFill>
              <a:latin typeface="Arial"/>
              <a:ea typeface="Arial"/>
              <a:cs typeface="Arial"/>
              <a:sym typeface="Arial"/>
            </a:endParaRPr>
          </a:p>
        </p:txBody>
      </p:sp>
      <p:sp>
        <p:nvSpPr>
          <p:cNvPr id="98" name="Google Shape;98;g2d2e33849df_0_1"/>
          <p:cNvSpPr txBox="1"/>
          <p:nvPr/>
        </p:nvSpPr>
        <p:spPr>
          <a:xfrm>
            <a:off x="4244600" y="3937050"/>
            <a:ext cx="3027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t/>
            </a:r>
            <a:endParaRPr b="0" i="0" sz="1400" u="none" cap="none" strike="noStrike">
              <a:solidFill>
                <a:srgbClr val="000000"/>
              </a:solidFill>
              <a:latin typeface="Arial"/>
              <a:ea typeface="Arial"/>
              <a:cs typeface="Arial"/>
              <a:sym typeface="Arial"/>
            </a:endParaRPr>
          </a:p>
        </p:txBody>
      </p:sp>
      <p:pic>
        <p:nvPicPr>
          <p:cNvPr id="99" name="Google Shape;99;g2d2e33849df_0_1"/>
          <p:cNvPicPr preferRelativeResize="0"/>
          <p:nvPr/>
        </p:nvPicPr>
        <p:blipFill rotWithShape="1">
          <a:blip r:embed="rId4">
            <a:alphaModFix amt="68000"/>
          </a:blip>
          <a:srcRect b="0" l="0" r="0" t="0"/>
          <a:stretch/>
        </p:blipFill>
        <p:spPr>
          <a:xfrm>
            <a:off x="-58275" y="0"/>
            <a:ext cx="7246551" cy="6858000"/>
          </a:xfrm>
          <a:prstGeom prst="rect">
            <a:avLst/>
          </a:prstGeom>
          <a:noFill/>
          <a:ln>
            <a:noFill/>
          </a:ln>
        </p:spPr>
      </p:pic>
      <p:pic>
        <p:nvPicPr>
          <p:cNvPr id="100" name="Google Shape;100;g2d2e33849df_0_1"/>
          <p:cNvPicPr preferRelativeResize="0"/>
          <p:nvPr/>
        </p:nvPicPr>
        <p:blipFill rotWithShape="1">
          <a:blip r:embed="rId5">
            <a:alphaModFix/>
          </a:blip>
          <a:srcRect b="0" l="0" r="0" t="0"/>
          <a:stretch/>
        </p:blipFill>
        <p:spPr>
          <a:xfrm>
            <a:off x="5283501" y="785675"/>
            <a:ext cx="5787425" cy="4092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2d2e33849df_3_17"/>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Casos de Uso</a:t>
            </a:r>
            <a:endParaRPr/>
          </a:p>
        </p:txBody>
      </p:sp>
      <p:sp>
        <p:nvSpPr>
          <p:cNvPr id="174" name="Google Shape;174;g2d2e33849df_3_17"/>
          <p:cNvSpPr txBox="1"/>
          <p:nvPr/>
        </p:nvSpPr>
        <p:spPr>
          <a:xfrm>
            <a:off x="10857250" y="6457800"/>
            <a:ext cx="22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sng" cap="none" strike="noStrike">
                <a:solidFill>
                  <a:schemeClr val="hlink"/>
                </a:solidFill>
                <a:latin typeface="Calibri"/>
                <a:ea typeface="Calibri"/>
                <a:cs typeface="Calibri"/>
                <a:sym typeface="Calibri"/>
                <a:hlinkClick r:id="rId3"/>
              </a:rPr>
              <a:t>ver documento</a:t>
            </a:r>
            <a:endParaRPr b="0" i="0" sz="1400" u="none" cap="none" strike="noStrike">
              <a:solidFill>
                <a:schemeClr val="dk1"/>
              </a:solidFill>
              <a:latin typeface="Calibri"/>
              <a:ea typeface="Calibri"/>
              <a:cs typeface="Calibri"/>
              <a:sym typeface="Calibri"/>
            </a:endParaRPr>
          </a:p>
        </p:txBody>
      </p:sp>
      <p:sp>
        <p:nvSpPr>
          <p:cNvPr id="175" name="Google Shape;175;g2d2e33849df_3_1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g2d2e33849df_3_17"/>
          <p:cNvSpPr txBox="1"/>
          <p:nvPr/>
        </p:nvSpPr>
        <p:spPr>
          <a:xfrm>
            <a:off x="-42412" y="1640900"/>
            <a:ext cx="46017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Casos de Uso</a:t>
            </a:r>
            <a:endParaRPr b="0" i="0" sz="2800" u="none" cap="none" strike="noStrike">
              <a:solidFill>
                <a:schemeClr val="dk1"/>
              </a:solidFill>
              <a:latin typeface="Calibri"/>
              <a:ea typeface="Calibri"/>
              <a:cs typeface="Calibri"/>
              <a:sym typeface="Calibri"/>
            </a:endParaRPr>
          </a:p>
        </p:txBody>
      </p:sp>
      <p:graphicFrame>
        <p:nvGraphicFramePr>
          <p:cNvPr id="177" name="Google Shape;177;g2d2e33849df_3_17"/>
          <p:cNvGraphicFramePr/>
          <p:nvPr/>
        </p:nvGraphicFramePr>
        <p:xfrm>
          <a:off x="304800" y="2438400"/>
          <a:ext cx="3000000" cy="3000000"/>
        </p:xfrm>
        <a:graphic>
          <a:graphicData uri="http://schemas.openxmlformats.org/drawingml/2006/table">
            <a:tbl>
              <a:tblPr>
                <a:noFill/>
                <a:tableStyleId>{452E4DE3-9610-4B5B-8D41-1ED3B0C02CA0}</a:tableStyleId>
              </a:tblPr>
              <a:tblGrid>
                <a:gridCol w="1285875"/>
                <a:gridCol w="2724150"/>
              </a:tblGrid>
              <a:tr h="266700">
                <a:tc gridSpan="2">
                  <a:txBody>
                    <a:bodyPr/>
                    <a:lstStyle/>
                    <a:p>
                      <a:pPr indent="0" lvl="0" marL="0" marR="0" rtl="0" algn="l">
                        <a:lnSpc>
                          <a:spcPct val="100000"/>
                        </a:lnSpc>
                        <a:spcBef>
                          <a:spcPts val="0"/>
                        </a:spcBef>
                        <a:spcAft>
                          <a:spcPts val="0"/>
                        </a:spcAft>
                        <a:buClr>
                          <a:srgbClr val="000000"/>
                        </a:buClr>
                        <a:buSzPts val="1100"/>
                        <a:buFont typeface="Arial"/>
                        <a:buNone/>
                      </a:pPr>
                      <a:r>
                        <a:rPr b="1" lang="es-MX" sz="1100" u="none" cap="none" strike="noStrike"/>
                        <a:t>DESCRIPCIÓN DE CASOS DE USO</a:t>
                      </a:r>
                      <a:endParaRPr b="1" sz="1100" u="none" cap="none" strike="noStrike"/>
                    </a:p>
                  </a:txBody>
                  <a:tcPr marT="63500" marB="63500" marR="63500" marL="63500"/>
                </a:tc>
                <a:tc hMerge="1"/>
              </a:tr>
              <a:tr h="12700">
                <a:tc>
                  <a:txBody>
                    <a:bodyPr/>
                    <a:lstStyle/>
                    <a:p>
                      <a:pPr indent="0" lvl="0" marL="0" marR="0" rtl="0" algn="l">
                        <a:lnSpc>
                          <a:spcPct val="100000"/>
                        </a:lnSpc>
                        <a:spcBef>
                          <a:spcPts val="0"/>
                        </a:spcBef>
                        <a:spcAft>
                          <a:spcPts val="0"/>
                        </a:spcAft>
                        <a:buClr>
                          <a:srgbClr val="000000"/>
                        </a:buClr>
                        <a:buSzPts val="1100"/>
                        <a:buFont typeface="Arial"/>
                        <a:buNone/>
                      </a:pPr>
                      <a:r>
                        <a:rPr b="1" lang="es-MX" sz="1100" u="none" cap="none" strike="noStrike"/>
                        <a:t>Nombre:</a:t>
                      </a:r>
                      <a:endParaRPr b="1" sz="1100" u="none" cap="none" strike="noStrike"/>
                    </a:p>
                  </a:txBody>
                  <a:tcPr marT="63500" marB="63500" marR="63500" marL="63500">
                    <a:solidFill>
                      <a:srgbClr val="CCCCCC"/>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s-MX" sz="1100" u="none" cap="none" strike="noStrike"/>
                        <a:t>Gestión de Mascotas</a:t>
                      </a:r>
                      <a:endParaRPr b="1" sz="1100" u="none" cap="none" strike="noStrike"/>
                    </a:p>
                  </a:txBody>
                  <a:tcPr marT="63500" marB="63500" marR="63500" marL="63500"/>
                </a:tc>
              </a:tr>
              <a:tr h="12700">
                <a:tc>
                  <a:txBody>
                    <a:bodyPr/>
                    <a:lstStyle/>
                    <a:p>
                      <a:pPr indent="0" lvl="0" marL="0" marR="0" rtl="0" algn="l">
                        <a:lnSpc>
                          <a:spcPct val="100000"/>
                        </a:lnSpc>
                        <a:spcBef>
                          <a:spcPts val="0"/>
                        </a:spcBef>
                        <a:spcAft>
                          <a:spcPts val="0"/>
                        </a:spcAft>
                        <a:buClr>
                          <a:srgbClr val="000000"/>
                        </a:buClr>
                        <a:buSzPts val="1100"/>
                        <a:buFont typeface="Arial"/>
                        <a:buNone/>
                      </a:pPr>
                      <a:r>
                        <a:rPr b="1" lang="es-MX" sz="1100" u="none" cap="none" strike="noStrike"/>
                        <a:t>Alias:</a:t>
                      </a:r>
                      <a:endParaRPr b="1" sz="1100" u="none" cap="none" strike="noStrike"/>
                    </a:p>
                  </a:txBody>
                  <a:tcPr marT="63500" marB="63500" marR="63500" marL="63500">
                    <a:solidFill>
                      <a:srgbClr val="CCCCCC"/>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p>
                  </a:txBody>
                  <a:tcPr marT="63500" marB="63500" marR="63500" marL="63500"/>
                </a:tc>
              </a:tr>
              <a:tr h="12700">
                <a:tc>
                  <a:txBody>
                    <a:bodyPr/>
                    <a:lstStyle/>
                    <a:p>
                      <a:pPr indent="0" lvl="0" marL="0" marR="0" rtl="0" algn="l">
                        <a:lnSpc>
                          <a:spcPct val="100000"/>
                        </a:lnSpc>
                        <a:spcBef>
                          <a:spcPts val="0"/>
                        </a:spcBef>
                        <a:spcAft>
                          <a:spcPts val="0"/>
                        </a:spcAft>
                        <a:buClr>
                          <a:srgbClr val="000000"/>
                        </a:buClr>
                        <a:buSzPts val="1100"/>
                        <a:buFont typeface="Arial"/>
                        <a:buNone/>
                      </a:pPr>
                      <a:r>
                        <a:rPr b="1" lang="es-MX" sz="1100" u="none" cap="none" strike="noStrike"/>
                        <a:t>Actores:</a:t>
                      </a:r>
                      <a:endParaRPr b="1" sz="1100" u="none" cap="none" strike="noStrike"/>
                    </a:p>
                  </a:txBody>
                  <a:tcPr marT="63500" marB="63500" marR="63500" marL="63500">
                    <a:solidFill>
                      <a:srgbClr val="CCCCCC"/>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s-MX" sz="1100" u="none" cap="none" strike="noStrike"/>
                        <a:t>Admin, Cliente, Veterinario</a:t>
                      </a:r>
                      <a:endParaRPr b="1" sz="1100" u="none" cap="none" strike="noStrike"/>
                    </a:p>
                  </a:txBody>
                  <a:tcPr marT="63500" marB="63500" marR="63500" marL="63500"/>
                </a:tc>
              </a:tr>
              <a:tr h="12700">
                <a:tc>
                  <a:txBody>
                    <a:bodyPr/>
                    <a:lstStyle/>
                    <a:p>
                      <a:pPr indent="0" lvl="0" marL="0" marR="0" rtl="0" algn="l">
                        <a:lnSpc>
                          <a:spcPct val="100000"/>
                        </a:lnSpc>
                        <a:spcBef>
                          <a:spcPts val="0"/>
                        </a:spcBef>
                        <a:spcAft>
                          <a:spcPts val="0"/>
                        </a:spcAft>
                        <a:buClr>
                          <a:srgbClr val="000000"/>
                        </a:buClr>
                        <a:buSzPts val="1100"/>
                        <a:buFont typeface="Arial"/>
                        <a:buNone/>
                      </a:pPr>
                      <a:r>
                        <a:rPr b="1" lang="es-MX" sz="1100" u="none" cap="none" strike="noStrike"/>
                        <a:t>Función:</a:t>
                      </a:r>
                      <a:endParaRPr b="1" sz="1100" u="none" cap="none" strike="noStrike"/>
                    </a:p>
                  </a:txBody>
                  <a:tcPr marT="63500" marB="63500" marR="63500" marL="63500">
                    <a:solidFill>
                      <a:srgbClr val="CCCCCC"/>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s-MX" sz="1100" u="none" cap="none" strike="noStrike"/>
                        <a:t>Todo lo relacionado con la mascotas</a:t>
                      </a:r>
                      <a:endParaRPr b="1" sz="1100" u="none" cap="none" strike="noStrike"/>
                    </a:p>
                  </a:txBody>
                  <a:tcPr marT="63500" marB="63500" marR="63500" marL="63500"/>
                </a:tc>
              </a:tr>
              <a:tr h="552450">
                <a:tc>
                  <a:txBody>
                    <a:bodyPr/>
                    <a:lstStyle/>
                    <a:p>
                      <a:pPr indent="0" lvl="0" marL="0" marR="0" rtl="0" algn="l">
                        <a:lnSpc>
                          <a:spcPct val="100000"/>
                        </a:lnSpc>
                        <a:spcBef>
                          <a:spcPts val="0"/>
                        </a:spcBef>
                        <a:spcAft>
                          <a:spcPts val="0"/>
                        </a:spcAft>
                        <a:buClr>
                          <a:srgbClr val="000000"/>
                        </a:buClr>
                        <a:buSzPts val="1100"/>
                        <a:buFont typeface="Arial"/>
                        <a:buNone/>
                      </a:pPr>
                      <a:r>
                        <a:rPr b="1" lang="es-MX" sz="1100" u="none" cap="none" strike="noStrike"/>
                        <a:t>Descripción:</a:t>
                      </a:r>
                      <a:endParaRPr b="1" sz="1100" u="none" cap="none" strike="noStrike"/>
                    </a:p>
                  </a:txBody>
                  <a:tcPr marT="63500" marB="63500" marR="63500" marL="63500">
                    <a:solidFill>
                      <a:srgbClr val="CCCCCC"/>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s-MX" sz="1100" u="none" cap="none" strike="noStrike"/>
                        <a:t>En este módulo los usuarios podrán ver, verificar y modificar la información y opciones que se les permita sobre las mascotas</a:t>
                      </a:r>
                      <a:endParaRPr b="1" sz="1100" u="none" cap="none" strike="noStrike"/>
                    </a:p>
                  </a:txBody>
                  <a:tcPr marT="63500" marB="63500" marR="63500" marL="63500"/>
                </a:tc>
              </a:tr>
              <a:tr h="571875">
                <a:tc>
                  <a:txBody>
                    <a:bodyPr/>
                    <a:lstStyle/>
                    <a:p>
                      <a:pPr indent="0" lvl="0" marL="0" marR="0" rtl="0" algn="l">
                        <a:lnSpc>
                          <a:spcPct val="100000"/>
                        </a:lnSpc>
                        <a:spcBef>
                          <a:spcPts val="0"/>
                        </a:spcBef>
                        <a:spcAft>
                          <a:spcPts val="0"/>
                        </a:spcAft>
                        <a:buClr>
                          <a:srgbClr val="000000"/>
                        </a:buClr>
                        <a:buSzPts val="1100"/>
                        <a:buFont typeface="Arial"/>
                        <a:buNone/>
                      </a:pPr>
                      <a:r>
                        <a:rPr b="1" lang="es-MX" sz="1100" u="none" cap="none" strike="noStrike"/>
                        <a:t>Precondiciones</a:t>
                      </a:r>
                      <a:endParaRPr b="1" sz="1100" u="none" cap="none" strike="noStrike"/>
                    </a:p>
                  </a:txBody>
                  <a:tcPr marT="63500" marB="63500" marR="63500" marL="63500">
                    <a:solidFill>
                      <a:srgbClr val="CCCCCC"/>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s-MX" sz="1100" u="none" cap="none" strike="noStrike"/>
                        <a:t>Los usuarios deberán haber iniciado sesión </a:t>
                      </a:r>
                      <a:endParaRPr b="1" sz="1100" u="none" cap="none" strike="noStrike"/>
                    </a:p>
                  </a:txBody>
                  <a:tcPr marT="63500" marB="63500" marR="63500" marL="63500"/>
                </a:tc>
              </a:tr>
              <a:tr h="552450">
                <a:tc>
                  <a:txBody>
                    <a:bodyPr/>
                    <a:lstStyle/>
                    <a:p>
                      <a:pPr indent="0" lvl="0" marL="0" marR="0" rtl="0" algn="l">
                        <a:lnSpc>
                          <a:spcPct val="100000"/>
                        </a:lnSpc>
                        <a:spcBef>
                          <a:spcPts val="0"/>
                        </a:spcBef>
                        <a:spcAft>
                          <a:spcPts val="0"/>
                        </a:spcAft>
                        <a:buClr>
                          <a:srgbClr val="000000"/>
                        </a:buClr>
                        <a:buSzPts val="1100"/>
                        <a:buFont typeface="Arial"/>
                        <a:buNone/>
                      </a:pPr>
                      <a:r>
                        <a:rPr b="1" lang="es-MX" sz="1100" u="none" cap="none" strike="noStrike"/>
                        <a:t>Postcondiciones</a:t>
                      </a:r>
                      <a:endParaRPr b="1" sz="1100" u="none" cap="none" strike="noStrike"/>
                    </a:p>
                  </a:txBody>
                  <a:tcPr marT="63500" marB="63500" marR="63500" marL="63500">
                    <a:solidFill>
                      <a:srgbClr val="CCCCCC"/>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s-MX" sz="1100" u="none" cap="none" strike="noStrike"/>
                        <a:t>Los usuarios podrán consultar y modificar aspectos en los apartados dentro de incluidos dentro de la gestión  de mascotas</a:t>
                      </a:r>
                      <a:endParaRPr b="1" sz="1100" u="none" cap="none" strike="noStrike"/>
                    </a:p>
                  </a:txBody>
                  <a:tcPr marT="63500" marB="63500" marR="63500" marL="63500"/>
                </a:tc>
              </a:tr>
            </a:tbl>
          </a:graphicData>
        </a:graphic>
      </p:graphicFrame>
      <p:pic>
        <p:nvPicPr>
          <p:cNvPr id="178" name="Google Shape;178;g2d2e33849df_3_17"/>
          <p:cNvPicPr preferRelativeResize="0"/>
          <p:nvPr/>
        </p:nvPicPr>
        <p:blipFill rotWithShape="1">
          <a:blip r:embed="rId4">
            <a:alphaModFix/>
          </a:blip>
          <a:srcRect b="0" l="0" r="0" t="0"/>
          <a:stretch/>
        </p:blipFill>
        <p:spPr>
          <a:xfrm>
            <a:off x="5761610" y="2154125"/>
            <a:ext cx="4690066" cy="4381750"/>
          </a:xfrm>
          <a:prstGeom prst="rect">
            <a:avLst/>
          </a:prstGeom>
          <a:noFill/>
          <a:ln>
            <a:noFill/>
          </a:ln>
        </p:spPr>
      </p:pic>
      <p:sp>
        <p:nvSpPr>
          <p:cNvPr id="179" name="Google Shape;179;g2d2e33849df_3_17"/>
          <p:cNvSpPr txBox="1"/>
          <p:nvPr/>
        </p:nvSpPr>
        <p:spPr>
          <a:xfrm>
            <a:off x="5761600" y="1640900"/>
            <a:ext cx="46017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Subcasos de Uso</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ffa677f1c7_0_11"/>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Cotizaciones </a:t>
            </a:r>
            <a:endParaRPr/>
          </a:p>
        </p:txBody>
      </p:sp>
      <p:sp>
        <p:nvSpPr>
          <p:cNvPr id="185" name="Google Shape;185;g2ffa677f1c7_0_11"/>
          <p:cNvSpPr txBox="1"/>
          <p:nvPr/>
        </p:nvSpPr>
        <p:spPr>
          <a:xfrm>
            <a:off x="10857250" y="6457800"/>
            <a:ext cx="22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sng" cap="none" strike="noStrike">
                <a:solidFill>
                  <a:schemeClr val="hlink"/>
                </a:solidFill>
                <a:latin typeface="Calibri"/>
                <a:ea typeface="Calibri"/>
                <a:cs typeface="Calibri"/>
                <a:sym typeface="Calibri"/>
                <a:hlinkClick r:id="rId3"/>
              </a:rPr>
              <a:t>ver documento</a:t>
            </a:r>
            <a:endParaRPr b="0" i="0" sz="1400" u="none" cap="none" strike="noStrike">
              <a:solidFill>
                <a:schemeClr val="dk1"/>
              </a:solidFill>
              <a:latin typeface="Calibri"/>
              <a:ea typeface="Calibri"/>
              <a:cs typeface="Calibri"/>
              <a:sym typeface="Calibri"/>
            </a:endParaRPr>
          </a:p>
        </p:txBody>
      </p:sp>
      <p:sp>
        <p:nvSpPr>
          <p:cNvPr id="186" name="Google Shape;186;g2ffa677f1c7_0_1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7" name="Google Shape;187;g2ffa677f1c7_0_11"/>
          <p:cNvPicPr preferRelativeResize="0"/>
          <p:nvPr/>
        </p:nvPicPr>
        <p:blipFill rotWithShape="1">
          <a:blip r:embed="rId4">
            <a:alphaModFix/>
          </a:blip>
          <a:srcRect b="0" l="0" r="0" t="0"/>
          <a:stretch/>
        </p:blipFill>
        <p:spPr>
          <a:xfrm>
            <a:off x="64975" y="1438625"/>
            <a:ext cx="6083901" cy="2584425"/>
          </a:xfrm>
          <a:prstGeom prst="rect">
            <a:avLst/>
          </a:prstGeom>
          <a:noFill/>
          <a:ln>
            <a:noFill/>
          </a:ln>
        </p:spPr>
      </p:pic>
      <p:pic>
        <p:nvPicPr>
          <p:cNvPr id="188" name="Google Shape;188;g2ffa677f1c7_0_11"/>
          <p:cNvPicPr preferRelativeResize="0"/>
          <p:nvPr/>
        </p:nvPicPr>
        <p:blipFill rotWithShape="1">
          <a:blip r:embed="rId5">
            <a:alphaModFix/>
          </a:blip>
          <a:srcRect b="0" l="0" r="0" t="0"/>
          <a:stretch/>
        </p:blipFill>
        <p:spPr>
          <a:xfrm>
            <a:off x="64975" y="4023050"/>
            <a:ext cx="6083901" cy="2501025"/>
          </a:xfrm>
          <a:prstGeom prst="rect">
            <a:avLst/>
          </a:prstGeom>
          <a:noFill/>
          <a:ln>
            <a:noFill/>
          </a:ln>
        </p:spPr>
      </p:pic>
      <p:pic>
        <p:nvPicPr>
          <p:cNvPr id="189" name="Google Shape;189;g2ffa677f1c7_0_11"/>
          <p:cNvPicPr preferRelativeResize="0"/>
          <p:nvPr/>
        </p:nvPicPr>
        <p:blipFill rotWithShape="1">
          <a:blip r:embed="rId6">
            <a:alphaModFix/>
          </a:blip>
          <a:srcRect b="0" l="0" r="0" t="0"/>
          <a:stretch/>
        </p:blipFill>
        <p:spPr>
          <a:xfrm>
            <a:off x="6148875" y="1438625"/>
            <a:ext cx="5906049" cy="2584425"/>
          </a:xfrm>
          <a:prstGeom prst="rect">
            <a:avLst/>
          </a:prstGeom>
          <a:noFill/>
          <a:ln>
            <a:noFill/>
          </a:ln>
        </p:spPr>
      </p:pic>
      <p:pic>
        <p:nvPicPr>
          <p:cNvPr id="190" name="Google Shape;190;g2ffa677f1c7_0_11"/>
          <p:cNvPicPr preferRelativeResize="0"/>
          <p:nvPr/>
        </p:nvPicPr>
        <p:blipFill rotWithShape="1">
          <a:blip r:embed="rId7">
            <a:alphaModFix/>
          </a:blip>
          <a:srcRect b="0" l="0" r="0" t="0"/>
          <a:stretch/>
        </p:blipFill>
        <p:spPr>
          <a:xfrm>
            <a:off x="6148875" y="4023050"/>
            <a:ext cx="5906050" cy="2501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2d6bb7620ca_0_10"/>
          <p:cNvSpPr txBox="1"/>
          <p:nvPr>
            <p:ph type="title"/>
          </p:nvPr>
        </p:nvSpPr>
        <p:spPr>
          <a:xfrm>
            <a:off x="418150" y="170725"/>
            <a:ext cx="9249900" cy="1070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sz="4000">
                <a:solidFill>
                  <a:schemeClr val="lt1"/>
                </a:solidFill>
              </a:rPr>
              <a:t>Modelo Relacional</a:t>
            </a:r>
            <a:endParaRPr sz="4000">
              <a:solidFill>
                <a:schemeClr val="lt1"/>
              </a:solidFill>
            </a:endParaRPr>
          </a:p>
        </p:txBody>
      </p:sp>
      <p:pic>
        <p:nvPicPr>
          <p:cNvPr id="197" name="Google Shape;197;g2d6bb7620ca_0_10"/>
          <p:cNvPicPr preferRelativeResize="0"/>
          <p:nvPr/>
        </p:nvPicPr>
        <p:blipFill rotWithShape="1">
          <a:blip r:embed="rId3">
            <a:alphaModFix/>
          </a:blip>
          <a:srcRect b="3979" l="-1456" r="-1828" t="4962"/>
          <a:stretch/>
        </p:blipFill>
        <p:spPr>
          <a:xfrm>
            <a:off x="0" y="1485500"/>
            <a:ext cx="12192000" cy="5372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2d6bb7620ca_0_15"/>
          <p:cNvSpPr txBox="1"/>
          <p:nvPr>
            <p:ph type="title"/>
          </p:nvPr>
        </p:nvSpPr>
        <p:spPr>
          <a:xfrm>
            <a:off x="384725" y="204175"/>
            <a:ext cx="9249900" cy="1070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sz="4000">
                <a:solidFill>
                  <a:schemeClr val="lt1"/>
                </a:solidFill>
              </a:rPr>
              <a:t>Modelo Relacional 3FN</a:t>
            </a:r>
            <a:endParaRPr sz="4000">
              <a:solidFill>
                <a:schemeClr val="lt1"/>
              </a:solidFill>
            </a:endParaRPr>
          </a:p>
        </p:txBody>
      </p:sp>
      <p:pic>
        <p:nvPicPr>
          <p:cNvPr id="204" name="Google Shape;204;g2d6bb7620ca_0_15"/>
          <p:cNvPicPr preferRelativeResize="0"/>
          <p:nvPr/>
        </p:nvPicPr>
        <p:blipFill>
          <a:blip r:embed="rId3">
            <a:alphaModFix/>
          </a:blip>
          <a:stretch>
            <a:fillRect/>
          </a:stretch>
        </p:blipFill>
        <p:spPr>
          <a:xfrm>
            <a:off x="0" y="1426975"/>
            <a:ext cx="6054516" cy="2421600"/>
          </a:xfrm>
          <a:prstGeom prst="rect">
            <a:avLst/>
          </a:prstGeom>
          <a:noFill/>
          <a:ln>
            <a:noFill/>
          </a:ln>
        </p:spPr>
      </p:pic>
      <p:pic>
        <p:nvPicPr>
          <p:cNvPr id="205" name="Google Shape;205;g2d6bb7620ca_0_15"/>
          <p:cNvPicPr preferRelativeResize="0"/>
          <p:nvPr/>
        </p:nvPicPr>
        <p:blipFill>
          <a:blip r:embed="rId4">
            <a:alphaModFix/>
          </a:blip>
          <a:stretch>
            <a:fillRect/>
          </a:stretch>
        </p:blipFill>
        <p:spPr>
          <a:xfrm>
            <a:off x="6054525" y="1426975"/>
            <a:ext cx="6137475" cy="2421600"/>
          </a:xfrm>
          <a:prstGeom prst="rect">
            <a:avLst/>
          </a:prstGeom>
          <a:noFill/>
          <a:ln>
            <a:noFill/>
          </a:ln>
        </p:spPr>
      </p:pic>
      <p:pic>
        <p:nvPicPr>
          <p:cNvPr id="206" name="Google Shape;206;g2d6bb7620ca_0_15"/>
          <p:cNvPicPr preferRelativeResize="0"/>
          <p:nvPr/>
        </p:nvPicPr>
        <p:blipFill>
          <a:blip r:embed="rId5">
            <a:alphaModFix/>
          </a:blip>
          <a:stretch>
            <a:fillRect/>
          </a:stretch>
        </p:blipFill>
        <p:spPr>
          <a:xfrm>
            <a:off x="2994950" y="3848575"/>
            <a:ext cx="6054526" cy="3009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2d6bb7620ca_0_20"/>
          <p:cNvSpPr txBox="1"/>
          <p:nvPr>
            <p:ph type="title"/>
          </p:nvPr>
        </p:nvSpPr>
        <p:spPr>
          <a:xfrm>
            <a:off x="334550" y="237625"/>
            <a:ext cx="9249900" cy="1070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sz="4000">
                <a:solidFill>
                  <a:schemeClr val="lt1"/>
                </a:solidFill>
              </a:rPr>
              <a:t>Diccionario de Datos</a:t>
            </a:r>
            <a:endParaRPr sz="4000">
              <a:solidFill>
                <a:schemeClr val="lt1"/>
              </a:solidFill>
            </a:endParaRPr>
          </a:p>
        </p:txBody>
      </p:sp>
      <p:pic>
        <p:nvPicPr>
          <p:cNvPr id="213" name="Google Shape;213;g2d6bb7620ca_0_20"/>
          <p:cNvPicPr preferRelativeResize="0"/>
          <p:nvPr/>
        </p:nvPicPr>
        <p:blipFill>
          <a:blip r:embed="rId3">
            <a:alphaModFix/>
          </a:blip>
          <a:stretch>
            <a:fillRect/>
          </a:stretch>
        </p:blipFill>
        <p:spPr>
          <a:xfrm>
            <a:off x="0" y="1460425"/>
            <a:ext cx="12191999" cy="52451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2d6bb7620ca_0_25"/>
          <p:cNvSpPr txBox="1"/>
          <p:nvPr>
            <p:ph type="title"/>
          </p:nvPr>
        </p:nvSpPr>
        <p:spPr>
          <a:xfrm>
            <a:off x="317825" y="170700"/>
            <a:ext cx="9249900" cy="1070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sz="4000">
                <a:solidFill>
                  <a:schemeClr val="lt1"/>
                </a:solidFill>
              </a:rPr>
              <a:t>Diagrama de Clases</a:t>
            </a:r>
            <a:endParaRPr sz="4000">
              <a:solidFill>
                <a:schemeClr val="lt1"/>
              </a:solidFill>
            </a:endParaRPr>
          </a:p>
        </p:txBody>
      </p:sp>
      <p:pic>
        <p:nvPicPr>
          <p:cNvPr id="220" name="Google Shape;220;g2d6bb7620ca_0_25"/>
          <p:cNvPicPr preferRelativeResize="0"/>
          <p:nvPr/>
        </p:nvPicPr>
        <p:blipFill>
          <a:blip r:embed="rId3">
            <a:alphaModFix/>
          </a:blip>
          <a:stretch>
            <a:fillRect/>
          </a:stretch>
        </p:blipFill>
        <p:spPr>
          <a:xfrm>
            <a:off x="152400" y="1393500"/>
            <a:ext cx="12039600" cy="5312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2d6bb7620ca_0_30"/>
          <p:cNvSpPr txBox="1"/>
          <p:nvPr>
            <p:ph type="title"/>
          </p:nvPr>
        </p:nvSpPr>
        <p:spPr>
          <a:xfrm>
            <a:off x="334550" y="137250"/>
            <a:ext cx="9249900" cy="1070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sz="4000">
                <a:solidFill>
                  <a:schemeClr val="lt1"/>
                </a:solidFill>
              </a:rPr>
              <a:t>Diagrama de </a:t>
            </a:r>
            <a:r>
              <a:rPr lang="es-MX" sz="4000">
                <a:solidFill>
                  <a:schemeClr val="lt1"/>
                </a:solidFill>
              </a:rPr>
              <a:t>Distribución</a:t>
            </a:r>
            <a:endParaRPr sz="4000">
              <a:solidFill>
                <a:schemeClr val="lt1"/>
              </a:solidFill>
            </a:endParaRPr>
          </a:p>
        </p:txBody>
      </p:sp>
      <p:pic>
        <p:nvPicPr>
          <p:cNvPr id="227" name="Google Shape;227;g2d6bb7620ca_0_30"/>
          <p:cNvPicPr preferRelativeResize="0"/>
          <p:nvPr/>
        </p:nvPicPr>
        <p:blipFill>
          <a:blip r:embed="rId3">
            <a:alphaModFix/>
          </a:blip>
          <a:stretch>
            <a:fillRect/>
          </a:stretch>
        </p:blipFill>
        <p:spPr>
          <a:xfrm>
            <a:off x="0" y="1460071"/>
            <a:ext cx="5657850" cy="2648950"/>
          </a:xfrm>
          <a:prstGeom prst="rect">
            <a:avLst/>
          </a:prstGeom>
          <a:noFill/>
          <a:ln>
            <a:noFill/>
          </a:ln>
        </p:spPr>
      </p:pic>
      <p:pic>
        <p:nvPicPr>
          <p:cNvPr id="228" name="Google Shape;228;g2d6bb7620ca_0_30"/>
          <p:cNvPicPr preferRelativeResize="0"/>
          <p:nvPr/>
        </p:nvPicPr>
        <p:blipFill>
          <a:blip r:embed="rId4">
            <a:alphaModFix/>
          </a:blip>
          <a:stretch>
            <a:fillRect/>
          </a:stretch>
        </p:blipFill>
        <p:spPr>
          <a:xfrm>
            <a:off x="5638800" y="1460075"/>
            <a:ext cx="6553200" cy="2748975"/>
          </a:xfrm>
          <a:prstGeom prst="rect">
            <a:avLst/>
          </a:prstGeom>
          <a:noFill/>
          <a:ln>
            <a:noFill/>
          </a:ln>
        </p:spPr>
      </p:pic>
      <p:pic>
        <p:nvPicPr>
          <p:cNvPr id="229" name="Google Shape;229;g2d6bb7620ca_0_30"/>
          <p:cNvPicPr preferRelativeResize="0"/>
          <p:nvPr/>
        </p:nvPicPr>
        <p:blipFill>
          <a:blip r:embed="rId5">
            <a:alphaModFix/>
          </a:blip>
          <a:stretch>
            <a:fillRect/>
          </a:stretch>
        </p:blipFill>
        <p:spPr>
          <a:xfrm>
            <a:off x="-19050" y="4109025"/>
            <a:ext cx="5657850" cy="2748975"/>
          </a:xfrm>
          <a:prstGeom prst="rect">
            <a:avLst/>
          </a:prstGeom>
          <a:noFill/>
          <a:ln>
            <a:noFill/>
          </a:ln>
        </p:spPr>
      </p:pic>
      <p:sp>
        <p:nvSpPr>
          <p:cNvPr id="230" name="Google Shape;230;g2d6bb7620ca_0_30"/>
          <p:cNvSpPr txBox="1"/>
          <p:nvPr/>
        </p:nvSpPr>
        <p:spPr>
          <a:xfrm>
            <a:off x="7813250" y="5244600"/>
            <a:ext cx="3211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700" u="sng">
                <a:solidFill>
                  <a:schemeClr val="hlink"/>
                </a:solidFill>
                <a:hlinkClick r:id="rId6"/>
              </a:rPr>
              <a:t>Ver Diagramas</a:t>
            </a:r>
            <a:endParaRPr sz="2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2d6bb7620ca_0_35"/>
          <p:cNvSpPr txBox="1"/>
          <p:nvPr>
            <p:ph type="title"/>
          </p:nvPr>
        </p:nvSpPr>
        <p:spPr>
          <a:xfrm>
            <a:off x="368000" y="187450"/>
            <a:ext cx="9249900" cy="1070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sz="4000">
                <a:solidFill>
                  <a:schemeClr val="lt1"/>
                </a:solidFill>
              </a:rPr>
              <a:t>Prototipo Navegable</a:t>
            </a:r>
            <a:endParaRPr sz="3900">
              <a:solidFill>
                <a:schemeClr val="lt1"/>
              </a:solidFill>
            </a:endParaRPr>
          </a:p>
        </p:txBody>
      </p:sp>
      <p:pic>
        <p:nvPicPr>
          <p:cNvPr id="237" name="Google Shape;237;g2d6bb7620ca_0_35"/>
          <p:cNvPicPr preferRelativeResize="0"/>
          <p:nvPr/>
        </p:nvPicPr>
        <p:blipFill>
          <a:blip r:embed="rId3">
            <a:alphaModFix/>
          </a:blip>
          <a:stretch>
            <a:fillRect/>
          </a:stretch>
        </p:blipFill>
        <p:spPr>
          <a:xfrm>
            <a:off x="0" y="1439200"/>
            <a:ext cx="5809650" cy="2713224"/>
          </a:xfrm>
          <a:prstGeom prst="rect">
            <a:avLst/>
          </a:prstGeom>
          <a:noFill/>
          <a:ln>
            <a:noFill/>
          </a:ln>
        </p:spPr>
      </p:pic>
      <p:pic>
        <p:nvPicPr>
          <p:cNvPr id="238" name="Google Shape;238;g2d6bb7620ca_0_35"/>
          <p:cNvPicPr preferRelativeResize="0"/>
          <p:nvPr/>
        </p:nvPicPr>
        <p:blipFill>
          <a:blip r:embed="rId4">
            <a:alphaModFix/>
          </a:blip>
          <a:stretch>
            <a:fillRect/>
          </a:stretch>
        </p:blipFill>
        <p:spPr>
          <a:xfrm>
            <a:off x="5809650" y="1438200"/>
            <a:ext cx="6382350" cy="2713226"/>
          </a:xfrm>
          <a:prstGeom prst="rect">
            <a:avLst/>
          </a:prstGeom>
          <a:noFill/>
          <a:ln>
            <a:noFill/>
          </a:ln>
        </p:spPr>
      </p:pic>
      <p:pic>
        <p:nvPicPr>
          <p:cNvPr id="239" name="Google Shape;239;g2d6bb7620ca_0_35"/>
          <p:cNvPicPr preferRelativeResize="0"/>
          <p:nvPr/>
        </p:nvPicPr>
        <p:blipFill>
          <a:blip r:embed="rId5">
            <a:alphaModFix/>
          </a:blip>
          <a:stretch>
            <a:fillRect/>
          </a:stretch>
        </p:blipFill>
        <p:spPr>
          <a:xfrm>
            <a:off x="0" y="4144775"/>
            <a:ext cx="5809649" cy="2713226"/>
          </a:xfrm>
          <a:prstGeom prst="rect">
            <a:avLst/>
          </a:prstGeom>
          <a:noFill/>
          <a:ln>
            <a:noFill/>
          </a:ln>
        </p:spPr>
      </p:pic>
      <p:pic>
        <p:nvPicPr>
          <p:cNvPr id="240" name="Google Shape;240;g2d6bb7620ca_0_35"/>
          <p:cNvPicPr preferRelativeResize="0"/>
          <p:nvPr/>
        </p:nvPicPr>
        <p:blipFill>
          <a:blip r:embed="rId6">
            <a:alphaModFix/>
          </a:blip>
          <a:stretch>
            <a:fillRect/>
          </a:stretch>
        </p:blipFill>
        <p:spPr>
          <a:xfrm>
            <a:off x="5809650" y="4144775"/>
            <a:ext cx="6382350" cy="2713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2d33405fd57_1_0"/>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Control de versiones</a:t>
            </a:r>
            <a:endParaRPr/>
          </a:p>
        </p:txBody>
      </p:sp>
      <p:sp>
        <p:nvSpPr>
          <p:cNvPr id="246" name="Google Shape;246;g2d33405fd57_1_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7" name="Google Shape;247;g2d33405fd57_1_0"/>
          <p:cNvPicPr preferRelativeResize="0"/>
          <p:nvPr/>
        </p:nvPicPr>
        <p:blipFill>
          <a:blip r:embed="rId3">
            <a:alphaModFix/>
          </a:blip>
          <a:stretch>
            <a:fillRect/>
          </a:stretch>
        </p:blipFill>
        <p:spPr>
          <a:xfrm>
            <a:off x="0" y="1453650"/>
            <a:ext cx="5956450" cy="2751950"/>
          </a:xfrm>
          <a:prstGeom prst="rect">
            <a:avLst/>
          </a:prstGeom>
          <a:noFill/>
          <a:ln>
            <a:noFill/>
          </a:ln>
        </p:spPr>
      </p:pic>
      <p:pic>
        <p:nvPicPr>
          <p:cNvPr id="248" name="Google Shape;248;g2d33405fd57_1_0"/>
          <p:cNvPicPr preferRelativeResize="0"/>
          <p:nvPr/>
        </p:nvPicPr>
        <p:blipFill>
          <a:blip r:embed="rId4">
            <a:alphaModFix/>
          </a:blip>
          <a:stretch>
            <a:fillRect/>
          </a:stretch>
        </p:blipFill>
        <p:spPr>
          <a:xfrm>
            <a:off x="5956450" y="1453650"/>
            <a:ext cx="6235551" cy="2751951"/>
          </a:xfrm>
          <a:prstGeom prst="rect">
            <a:avLst/>
          </a:prstGeom>
          <a:noFill/>
          <a:ln>
            <a:noFill/>
          </a:ln>
        </p:spPr>
      </p:pic>
      <p:pic>
        <p:nvPicPr>
          <p:cNvPr id="249" name="Google Shape;249;g2d33405fd57_1_0"/>
          <p:cNvPicPr preferRelativeResize="0"/>
          <p:nvPr/>
        </p:nvPicPr>
        <p:blipFill>
          <a:blip r:embed="rId5">
            <a:alphaModFix/>
          </a:blip>
          <a:stretch>
            <a:fillRect/>
          </a:stretch>
        </p:blipFill>
        <p:spPr>
          <a:xfrm>
            <a:off x="0" y="4205600"/>
            <a:ext cx="5956449" cy="2652400"/>
          </a:xfrm>
          <a:prstGeom prst="rect">
            <a:avLst/>
          </a:prstGeom>
          <a:noFill/>
          <a:ln>
            <a:noFill/>
          </a:ln>
        </p:spPr>
      </p:pic>
      <p:sp>
        <p:nvSpPr>
          <p:cNvPr id="250" name="Google Shape;250;g2d33405fd57_1_0"/>
          <p:cNvSpPr txBox="1"/>
          <p:nvPr/>
        </p:nvSpPr>
        <p:spPr>
          <a:xfrm>
            <a:off x="7708325" y="5224000"/>
            <a:ext cx="404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800" u="sng">
                <a:solidFill>
                  <a:schemeClr val="hlink"/>
                </a:solidFill>
                <a:latin typeface="Calibri"/>
                <a:ea typeface="Calibri"/>
                <a:cs typeface="Calibri"/>
                <a:sym typeface="Calibri"/>
                <a:hlinkClick r:id="rId6"/>
              </a:rPr>
              <a:t>Ver Repositorio</a:t>
            </a:r>
            <a:endParaRPr sz="2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descr="Imagen que contiene Interfaz de usuario gráfica&#10;&#10;Descripción generada automáticamente" id="255" name="Google Shape;255;p14"/>
          <p:cNvPicPr preferRelativeResize="0"/>
          <p:nvPr/>
        </p:nvPicPr>
        <p:blipFill rotWithShape="1">
          <a:blip r:embed="rId3">
            <a:alphaModFix/>
          </a:blip>
          <a:srcRect b="0" l="0" r="0" t="0"/>
          <a:stretch/>
        </p:blipFill>
        <p:spPr>
          <a:xfrm>
            <a:off x="0" y="0"/>
            <a:ext cx="12192000" cy="6858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Integrantes</a:t>
            </a:r>
            <a:endParaRPr/>
          </a:p>
        </p:txBody>
      </p:sp>
      <p:sp>
        <p:nvSpPr>
          <p:cNvPr id="106" name="Google Shape;106;p2"/>
          <p:cNvSpPr txBox="1"/>
          <p:nvPr/>
        </p:nvSpPr>
        <p:spPr>
          <a:xfrm>
            <a:off x="4998126" y="3044756"/>
            <a:ext cx="5805900" cy="1200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Calibri"/>
                <a:ea typeface="Calibri"/>
                <a:cs typeface="Calibri"/>
                <a:sym typeface="Calibri"/>
              </a:rPr>
              <a:t>Carlos Eduardo Camacho Ferrucho</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Calibri"/>
                <a:ea typeface="Calibri"/>
                <a:cs typeface="Calibri"/>
                <a:sym typeface="Calibri"/>
              </a:rPr>
              <a:t>Edward Camilo Lozano Panesso</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Calibri"/>
                <a:ea typeface="Calibri"/>
                <a:cs typeface="Calibri"/>
                <a:sym typeface="Calibri"/>
              </a:rPr>
              <a:t>Diego Alejandro Valbuena Mancera</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Calibri"/>
              <a:buChar char="●"/>
            </a:pPr>
            <a:r>
              <a:rPr b="0" i="0" lang="es-MX" sz="1800" u="none" cap="none" strike="noStrike">
                <a:solidFill>
                  <a:schemeClr val="dk1"/>
                </a:solidFill>
                <a:latin typeface="Calibri"/>
                <a:ea typeface="Calibri"/>
                <a:cs typeface="Calibri"/>
                <a:sym typeface="Calibri"/>
              </a:rPr>
              <a:t>Alan Yair Cadena Quintero </a:t>
            </a:r>
            <a:endParaRPr b="0" i="0" sz="1800" u="none" cap="none" strike="noStrike">
              <a:solidFill>
                <a:schemeClr val="dk1"/>
              </a:solidFill>
              <a:latin typeface="Calibri"/>
              <a:ea typeface="Calibri"/>
              <a:cs typeface="Calibri"/>
              <a:sym typeface="Calibri"/>
            </a:endParaRPr>
          </a:p>
        </p:txBody>
      </p:sp>
      <p:pic>
        <p:nvPicPr>
          <p:cNvPr id="107" name="Google Shape;107;p2"/>
          <p:cNvPicPr preferRelativeResize="0"/>
          <p:nvPr/>
        </p:nvPicPr>
        <p:blipFill rotWithShape="1">
          <a:blip r:embed="rId3">
            <a:alphaModFix/>
          </a:blip>
          <a:srcRect b="0" l="0" r="0" t="0"/>
          <a:stretch/>
        </p:blipFill>
        <p:spPr>
          <a:xfrm>
            <a:off x="249550" y="2289344"/>
            <a:ext cx="4693325" cy="2681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3"/>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Formulación del Proyecto </a:t>
            </a:r>
            <a:endParaRPr/>
          </a:p>
        </p:txBody>
      </p:sp>
      <p:sp>
        <p:nvSpPr>
          <p:cNvPr id="113" name="Google Shape;113;p3"/>
          <p:cNvSpPr txBox="1"/>
          <p:nvPr/>
        </p:nvSpPr>
        <p:spPr>
          <a:xfrm>
            <a:off x="7594525" y="2842700"/>
            <a:ext cx="2726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s-MX" sz="3600" u="none" cap="none" strike="noStrike">
                <a:solidFill>
                  <a:schemeClr val="dk1"/>
                </a:solidFill>
                <a:latin typeface="Calibri"/>
                <a:ea typeface="Calibri"/>
                <a:cs typeface="Calibri"/>
                <a:sym typeface="Calibri"/>
              </a:rPr>
              <a:t>AnimalBeats</a:t>
            </a:r>
            <a:endParaRPr b="0" i="0" sz="1400" u="none" cap="none" strike="noStrike">
              <a:solidFill>
                <a:srgbClr val="000000"/>
              </a:solidFill>
              <a:latin typeface="Arial"/>
              <a:ea typeface="Arial"/>
              <a:cs typeface="Arial"/>
              <a:sym typeface="Arial"/>
            </a:endParaRPr>
          </a:p>
        </p:txBody>
      </p:sp>
      <p:cxnSp>
        <p:nvCxnSpPr>
          <p:cNvPr id="114" name="Google Shape;114;p3"/>
          <p:cNvCxnSpPr/>
          <p:nvPr/>
        </p:nvCxnSpPr>
        <p:spPr>
          <a:xfrm>
            <a:off x="6021302" y="3837708"/>
            <a:ext cx="720000" cy="0"/>
          </a:xfrm>
          <a:prstGeom prst="straightConnector1">
            <a:avLst/>
          </a:prstGeom>
          <a:noFill/>
          <a:ln cap="flat" cmpd="sng" w="50800">
            <a:solidFill>
              <a:schemeClr val="accent6"/>
            </a:solidFill>
            <a:prstDash val="solid"/>
            <a:miter lim="800000"/>
            <a:headEnd len="sm" w="sm" type="none"/>
            <a:tailEnd len="sm" w="sm" type="none"/>
          </a:ln>
        </p:spPr>
      </p:cxnSp>
      <p:sp>
        <p:nvSpPr>
          <p:cNvPr id="115" name="Google Shape;115;p3"/>
          <p:cNvSpPr txBox="1"/>
          <p:nvPr/>
        </p:nvSpPr>
        <p:spPr>
          <a:xfrm>
            <a:off x="5909569" y="3891399"/>
            <a:ext cx="60960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chemeClr val="dk1"/>
                </a:solidFill>
                <a:latin typeface="Calibri"/>
                <a:ea typeface="Calibri"/>
                <a:cs typeface="Calibri"/>
                <a:sym typeface="Calibri"/>
              </a:rPr>
              <a:t>Sistema  administrativo para la Industria de la Salud Animal el cual ayudará a mejorar los procesos administrativos y el control de las mascotas de las veterinarias.</a:t>
            </a:r>
            <a:endParaRPr b="0" i="0" sz="1400" u="none" cap="none" strike="noStrike">
              <a:solidFill>
                <a:srgbClr val="000000"/>
              </a:solidFill>
              <a:latin typeface="Arial"/>
              <a:ea typeface="Arial"/>
              <a:cs typeface="Arial"/>
              <a:sym typeface="Arial"/>
            </a:endParaRPr>
          </a:p>
        </p:txBody>
      </p:sp>
      <p:pic>
        <p:nvPicPr>
          <p:cNvPr id="116" name="Google Shape;116;p3"/>
          <p:cNvPicPr preferRelativeResize="0"/>
          <p:nvPr/>
        </p:nvPicPr>
        <p:blipFill rotWithShape="1">
          <a:blip r:embed="rId3">
            <a:alphaModFix/>
          </a:blip>
          <a:srcRect b="0" l="0" r="0" t="0"/>
          <a:stretch/>
        </p:blipFill>
        <p:spPr>
          <a:xfrm>
            <a:off x="696375" y="1851075"/>
            <a:ext cx="4588000" cy="458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Objetivo General</a:t>
            </a:r>
            <a:endParaRPr b="0" i="0" sz="1800" u="none" cap="none" strike="noStrike">
              <a:solidFill>
                <a:schemeClr val="dk1"/>
              </a:solidFill>
              <a:latin typeface="Calibri"/>
              <a:ea typeface="Calibri"/>
              <a:cs typeface="Calibri"/>
              <a:sym typeface="Calibri"/>
            </a:endParaRPr>
          </a:p>
        </p:txBody>
      </p:sp>
      <p:cxnSp>
        <p:nvCxnSpPr>
          <p:cNvPr id="122" name="Google Shape;122;p4"/>
          <p:cNvCxnSpPr>
            <a:stCxn id="121"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23" name="Google Shape;123;p4"/>
          <p:cNvSpPr txBox="1"/>
          <p:nvPr/>
        </p:nvSpPr>
        <p:spPr>
          <a:xfrm>
            <a:off x="819850" y="2445925"/>
            <a:ext cx="4912500" cy="17085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800"/>
              </a:spcAft>
              <a:buClr>
                <a:schemeClr val="dk1"/>
              </a:buClr>
              <a:buSzPts val="1100"/>
              <a:buFont typeface="Arial"/>
              <a:buNone/>
            </a:pPr>
            <a:r>
              <a:rPr b="0" i="0" lang="es-MX" sz="1800" u="none" cap="none" strike="noStrike">
                <a:solidFill>
                  <a:schemeClr val="dk1"/>
                </a:solidFill>
                <a:latin typeface="Arial"/>
                <a:ea typeface="Arial"/>
                <a:cs typeface="Arial"/>
                <a:sym typeface="Arial"/>
              </a:rPr>
              <a:t>Implementar el sistema AnimalBeats que mejora la administración y eficiencia de la veterinaria proporcionando información y cuidados para las mascotas de los clientes,</a:t>
            </a:r>
            <a:endParaRPr b="0" i="0" sz="2400" u="none" cap="none" strike="noStrike">
              <a:solidFill>
                <a:srgbClr val="000000"/>
              </a:solidFill>
              <a:latin typeface="Arial"/>
              <a:ea typeface="Arial"/>
              <a:cs typeface="Arial"/>
              <a:sym typeface="Arial"/>
            </a:endParaRPr>
          </a:p>
        </p:txBody>
      </p:sp>
      <p:pic>
        <p:nvPicPr>
          <p:cNvPr id="124" name="Google Shape;124;p4"/>
          <p:cNvPicPr preferRelativeResize="0"/>
          <p:nvPr/>
        </p:nvPicPr>
        <p:blipFill rotWithShape="1">
          <a:blip r:embed="rId3">
            <a:alphaModFix/>
          </a:blip>
          <a:srcRect b="0" l="0" r="0" t="0"/>
          <a:stretch/>
        </p:blipFill>
        <p:spPr>
          <a:xfrm>
            <a:off x="6014950" y="1678947"/>
            <a:ext cx="6024652" cy="4020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5"/>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Objetivo Específicos</a:t>
            </a:r>
            <a:endParaRPr b="0" i="0" sz="1800" u="none" cap="none" strike="noStrike">
              <a:solidFill>
                <a:schemeClr val="dk1"/>
              </a:solidFill>
              <a:latin typeface="Calibri"/>
              <a:ea typeface="Calibri"/>
              <a:cs typeface="Calibri"/>
              <a:sym typeface="Calibri"/>
            </a:endParaRPr>
          </a:p>
        </p:txBody>
      </p:sp>
      <p:cxnSp>
        <p:nvCxnSpPr>
          <p:cNvPr id="130" name="Google Shape;130;p5"/>
          <p:cNvCxnSpPr>
            <a:stCxn id="129"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31" name="Google Shape;131;p5"/>
          <p:cNvSpPr txBox="1"/>
          <p:nvPr/>
        </p:nvSpPr>
        <p:spPr>
          <a:xfrm>
            <a:off x="319650" y="1304350"/>
            <a:ext cx="5547900" cy="5553600"/>
          </a:xfrm>
          <a:prstGeom prst="rect">
            <a:avLst/>
          </a:prstGeom>
          <a:noFill/>
          <a:ln>
            <a:noFill/>
          </a:ln>
        </p:spPr>
        <p:txBody>
          <a:bodyPr anchorCtr="0" anchor="t" bIns="91425" lIns="91425" spcFirstLastPara="1" rIns="91425" wrap="square" tIns="91425">
            <a:noAutofit/>
          </a:bodyPr>
          <a:lstStyle/>
          <a:p>
            <a:pPr indent="-330200" lvl="0" marL="457200" marR="0" rtl="0" algn="just">
              <a:lnSpc>
                <a:spcPct val="115000"/>
              </a:lnSpc>
              <a:spcBef>
                <a:spcPts val="0"/>
              </a:spcBef>
              <a:spcAft>
                <a:spcPts val="0"/>
              </a:spcAft>
              <a:buClr>
                <a:schemeClr val="dk1"/>
              </a:buClr>
              <a:buSzPts val="1600"/>
              <a:buFont typeface="Arial"/>
              <a:buChar char="●"/>
            </a:pPr>
            <a:r>
              <a:rPr lang="es-MX" sz="1600">
                <a:solidFill>
                  <a:schemeClr val="dk1"/>
                </a:solidFill>
              </a:rPr>
              <a:t>Mejorar la atención que se le presta a las mascotas de los clientes es un objetivo fundamental que implica implementar un programa integral de capacitación para el personal veterinario y de atención al cliente, que no solo se enfoque en el manejo adecuado de las mascotas, sino también en desarrollar habilidades de comunicación efectiva.</a:t>
            </a:r>
            <a:endParaRPr sz="1600">
              <a:solidFill>
                <a:schemeClr val="dk1"/>
              </a:solidFill>
            </a:endParaRPr>
          </a:p>
          <a:p>
            <a:pPr indent="-330200" lvl="0" marL="457200" marR="0" rtl="0" algn="just">
              <a:lnSpc>
                <a:spcPct val="115000"/>
              </a:lnSpc>
              <a:spcBef>
                <a:spcPts val="0"/>
              </a:spcBef>
              <a:spcAft>
                <a:spcPts val="0"/>
              </a:spcAft>
              <a:buClr>
                <a:schemeClr val="dk1"/>
              </a:buClr>
              <a:buSzPts val="1600"/>
              <a:buFont typeface="Arial"/>
              <a:buChar char="●"/>
            </a:pPr>
            <a:r>
              <a:rPr lang="es-MX" sz="1600">
                <a:solidFill>
                  <a:schemeClr val="dk1"/>
                </a:solidFill>
              </a:rPr>
              <a:t>Brindar en el sistema las alarmas de salud y atención es un aspecto clave que se propone desarrollar mediante un sistema de alertas automatizadas que notifique a los dueños sobre vacunas, revisiones y tratamientos necesarios.</a:t>
            </a:r>
            <a:endParaRPr b="0" i="0" sz="1600" u="none" cap="none" strike="noStrike">
              <a:solidFill>
                <a:schemeClr val="dk1"/>
              </a:solidFill>
              <a:latin typeface="Arial"/>
              <a:ea typeface="Arial"/>
              <a:cs typeface="Arial"/>
              <a:sym typeface="Arial"/>
            </a:endParaRPr>
          </a:p>
          <a:p>
            <a:pPr indent="-330200" lvl="0" marL="457200" marR="0" rtl="0" algn="just">
              <a:lnSpc>
                <a:spcPct val="115000"/>
              </a:lnSpc>
              <a:spcBef>
                <a:spcPts val="800"/>
              </a:spcBef>
              <a:spcAft>
                <a:spcPts val="0"/>
              </a:spcAft>
              <a:buClr>
                <a:schemeClr val="dk1"/>
              </a:buClr>
              <a:buSzPts val="1600"/>
              <a:buFont typeface="Arial"/>
              <a:buChar char="●"/>
            </a:pPr>
            <a:r>
              <a:rPr lang="es-MX" sz="1600">
                <a:solidFill>
                  <a:schemeClr val="dk1"/>
                </a:solidFill>
              </a:rPr>
              <a:t>Implementar formatos y reportes sobre la mascota a tiempo real es otro objetivo importante que busca crear formatos estandarizados para la recopilación de datos sobre la salud y el comportamiento de las mascotas, facilitando la generación de informes en tiempo real.</a:t>
            </a:r>
            <a:endParaRPr b="0" i="0" sz="1600" u="none" cap="none" strike="noStrike">
              <a:solidFill>
                <a:schemeClr val="dk1"/>
              </a:solidFill>
              <a:latin typeface="Arial"/>
              <a:ea typeface="Arial"/>
              <a:cs typeface="Arial"/>
              <a:sym typeface="Arial"/>
            </a:endParaRPr>
          </a:p>
          <a:p>
            <a:pPr indent="0" lvl="0" marL="0" marR="0" rtl="0" algn="just">
              <a:lnSpc>
                <a:spcPct val="87916"/>
              </a:lnSpc>
              <a:spcBef>
                <a:spcPts val="800"/>
              </a:spcBef>
              <a:spcAft>
                <a:spcPts val="800"/>
              </a:spcAft>
              <a:buClr>
                <a:srgbClr val="000000"/>
              </a:buClr>
              <a:buSzPts val="275"/>
              <a:buFont typeface="Arial"/>
              <a:buNone/>
            </a:pPr>
            <a:r>
              <a:t/>
            </a:r>
            <a:endParaRPr b="0" i="0" sz="350" u="none" cap="none" strike="noStrike">
              <a:solidFill>
                <a:schemeClr val="dk1"/>
              </a:solidFill>
              <a:latin typeface="Arial"/>
              <a:ea typeface="Arial"/>
              <a:cs typeface="Arial"/>
              <a:sym typeface="Arial"/>
            </a:endParaRPr>
          </a:p>
        </p:txBody>
      </p:sp>
      <p:pic>
        <p:nvPicPr>
          <p:cNvPr id="132" name="Google Shape;132;p5"/>
          <p:cNvPicPr preferRelativeResize="0"/>
          <p:nvPr/>
        </p:nvPicPr>
        <p:blipFill rotWithShape="1">
          <a:blip r:embed="rId3">
            <a:alphaModFix/>
          </a:blip>
          <a:srcRect b="0" l="0" r="0" t="0"/>
          <a:stretch/>
        </p:blipFill>
        <p:spPr>
          <a:xfrm>
            <a:off x="6784125" y="1304350"/>
            <a:ext cx="4530399" cy="45303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2d6c0de168c_0_22"/>
          <p:cNvSpPr txBox="1"/>
          <p:nvPr/>
        </p:nvSpPr>
        <p:spPr>
          <a:xfrm>
            <a:off x="950054" y="605917"/>
            <a:ext cx="5547900" cy="107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Objetivo Específicos</a:t>
            </a:r>
            <a:endParaRPr b="0" i="0" sz="1800" u="none" cap="none" strike="noStrike">
              <a:solidFill>
                <a:schemeClr val="dk1"/>
              </a:solidFill>
              <a:latin typeface="Calibri"/>
              <a:ea typeface="Calibri"/>
              <a:cs typeface="Calibri"/>
              <a:sym typeface="Calibri"/>
            </a:endParaRPr>
          </a:p>
        </p:txBody>
      </p:sp>
      <p:cxnSp>
        <p:nvCxnSpPr>
          <p:cNvPr id="138" name="Google Shape;138;g2d6c0de168c_0_22"/>
          <p:cNvCxnSpPr>
            <a:stCxn id="137" idx="1"/>
          </p:cNvCxnSpPr>
          <p:nvPr/>
        </p:nvCxnSpPr>
        <p:spPr>
          <a:xfrm flipH="1" rot="10800000">
            <a:off x="950054" y="1094467"/>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39" name="Google Shape;139;g2d6c0de168c_0_22"/>
          <p:cNvSpPr txBox="1"/>
          <p:nvPr/>
        </p:nvSpPr>
        <p:spPr>
          <a:xfrm>
            <a:off x="319650" y="1304350"/>
            <a:ext cx="5547900" cy="5553600"/>
          </a:xfrm>
          <a:prstGeom prst="rect">
            <a:avLst/>
          </a:prstGeom>
          <a:noFill/>
          <a:ln>
            <a:noFill/>
          </a:ln>
        </p:spPr>
        <p:txBody>
          <a:bodyPr anchorCtr="0" anchor="t" bIns="91425" lIns="91425" spcFirstLastPara="1" rIns="91425" wrap="square" tIns="91425">
            <a:noAutofit/>
          </a:bodyPr>
          <a:lstStyle/>
          <a:p>
            <a:pPr indent="-317500" lvl="0" marL="457200" marR="0" rtl="0" algn="just">
              <a:lnSpc>
                <a:spcPct val="115000"/>
              </a:lnSpc>
              <a:spcBef>
                <a:spcPts val="800"/>
              </a:spcBef>
              <a:spcAft>
                <a:spcPts val="0"/>
              </a:spcAft>
              <a:buClr>
                <a:schemeClr val="dk1"/>
              </a:buClr>
              <a:buSzPts val="1400"/>
              <a:buFont typeface="Arial"/>
              <a:buChar char="●"/>
            </a:pPr>
            <a:r>
              <a:rPr lang="es-MX">
                <a:solidFill>
                  <a:schemeClr val="dk1"/>
                </a:solidFill>
              </a:rPr>
              <a:t>Brindar información médica para los clientes es esencial y se busca establecer una plataforma educativa accesible, donde los clientes puedan encontrar información médica relevante sobre el cuidado de sus mascotas. Esto incluirá artículos, videos y guías sobre prevención de enfermedades, tratamientos disponibles y consejos de bienestar.</a:t>
            </a:r>
            <a:endParaRPr>
              <a:solidFill>
                <a:schemeClr val="dk1"/>
              </a:solidFill>
            </a:endParaRPr>
          </a:p>
          <a:p>
            <a:pPr indent="-317500" lvl="0" marL="457200" marR="0" rtl="0" algn="just">
              <a:lnSpc>
                <a:spcPct val="115000"/>
              </a:lnSpc>
              <a:spcBef>
                <a:spcPts val="800"/>
              </a:spcBef>
              <a:spcAft>
                <a:spcPts val="0"/>
              </a:spcAft>
              <a:buClr>
                <a:schemeClr val="dk1"/>
              </a:buClr>
              <a:buSzPts val="1400"/>
              <a:buChar char="●"/>
            </a:pPr>
            <a:r>
              <a:rPr lang="es-MX">
                <a:solidFill>
                  <a:schemeClr val="dk1"/>
                </a:solidFill>
              </a:rPr>
              <a:t>Ayudar a la zona administrativa con el manejo de clientes es un objetivo que busca optimizar el manejo de clientes mediante la implementación de un sistema administrativo más eficiente que facilite la gestión de la información de los clientes y sus mascotas.</a:t>
            </a:r>
            <a:endParaRPr>
              <a:solidFill>
                <a:schemeClr val="dk1"/>
              </a:solidFill>
            </a:endParaRPr>
          </a:p>
          <a:p>
            <a:pPr indent="-317500" lvl="0" marL="457200" marR="0" rtl="0" algn="just">
              <a:lnSpc>
                <a:spcPct val="115000"/>
              </a:lnSpc>
              <a:spcBef>
                <a:spcPts val="800"/>
              </a:spcBef>
              <a:spcAft>
                <a:spcPts val="0"/>
              </a:spcAft>
              <a:buClr>
                <a:schemeClr val="dk1"/>
              </a:buClr>
              <a:buSzPts val="1400"/>
              <a:buChar char="●"/>
            </a:pPr>
            <a:r>
              <a:rPr lang="es-MX">
                <a:solidFill>
                  <a:schemeClr val="dk1"/>
                </a:solidFill>
              </a:rPr>
              <a:t>Mejorar el sistema de solicitud de citas o revisiones es crucial y se propone desarrollar un sistema que sea más intuitivo y accesible para los clientes, permitiendo la programación de citas a través de una aplicación móvil o un sitio web.</a:t>
            </a:r>
            <a:endParaRPr>
              <a:solidFill>
                <a:schemeClr val="dk1"/>
              </a:solidFill>
            </a:endParaRPr>
          </a:p>
          <a:p>
            <a:pPr indent="-317500" lvl="0" marL="457200" marR="0" rtl="0" algn="just">
              <a:lnSpc>
                <a:spcPct val="115000"/>
              </a:lnSpc>
              <a:spcBef>
                <a:spcPts val="800"/>
              </a:spcBef>
              <a:spcAft>
                <a:spcPts val="0"/>
              </a:spcAft>
              <a:buClr>
                <a:schemeClr val="dk1"/>
              </a:buClr>
              <a:buSzPts val="1400"/>
              <a:buChar char="●"/>
            </a:pPr>
            <a:r>
              <a:rPr lang="es-MX">
                <a:solidFill>
                  <a:schemeClr val="dk1"/>
                </a:solidFill>
              </a:rPr>
              <a:t>Modelar el sistema Animal Beats para mejorar la administración de la veterinaria es un objetivo que busca integrar todas las áreas operativas, desde la gestión de citas hasta el seguimiento de la salud de las mascotas</a:t>
            </a:r>
            <a:endParaRPr>
              <a:solidFill>
                <a:schemeClr val="dk1"/>
              </a:solidFill>
            </a:endParaRPr>
          </a:p>
          <a:p>
            <a:pPr indent="0" lvl="0" marL="0" marR="0" rtl="0" algn="just">
              <a:lnSpc>
                <a:spcPct val="87916"/>
              </a:lnSpc>
              <a:spcBef>
                <a:spcPts val="800"/>
              </a:spcBef>
              <a:spcAft>
                <a:spcPts val="800"/>
              </a:spcAft>
              <a:buClr>
                <a:srgbClr val="000000"/>
              </a:buClr>
              <a:buSzPts val="275"/>
              <a:buFont typeface="Arial"/>
              <a:buNone/>
            </a:pPr>
            <a:r>
              <a:t/>
            </a:r>
            <a:endParaRPr b="0" i="0" sz="350" u="none" cap="none" strike="noStrike">
              <a:solidFill>
                <a:schemeClr val="dk1"/>
              </a:solidFill>
              <a:latin typeface="Arial"/>
              <a:ea typeface="Arial"/>
              <a:cs typeface="Arial"/>
              <a:sym typeface="Arial"/>
            </a:endParaRPr>
          </a:p>
        </p:txBody>
      </p:sp>
      <p:pic>
        <p:nvPicPr>
          <p:cNvPr id="140" name="Google Shape;140;g2d6c0de168c_0_22"/>
          <p:cNvPicPr preferRelativeResize="0"/>
          <p:nvPr/>
        </p:nvPicPr>
        <p:blipFill rotWithShape="1">
          <a:blip r:embed="rId3">
            <a:alphaModFix/>
          </a:blip>
          <a:srcRect b="0" l="0" r="0" t="0"/>
          <a:stretch/>
        </p:blipFill>
        <p:spPr>
          <a:xfrm>
            <a:off x="6784125" y="1304350"/>
            <a:ext cx="4530399" cy="4530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6"/>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Planteamiento del Problema</a:t>
            </a:r>
            <a:endParaRPr b="0" i="0" sz="1800" u="none" cap="none" strike="noStrike">
              <a:solidFill>
                <a:schemeClr val="dk1"/>
              </a:solidFill>
              <a:latin typeface="Calibri"/>
              <a:ea typeface="Calibri"/>
              <a:cs typeface="Calibri"/>
              <a:sym typeface="Calibri"/>
            </a:endParaRPr>
          </a:p>
        </p:txBody>
      </p:sp>
      <p:cxnSp>
        <p:nvCxnSpPr>
          <p:cNvPr id="146" name="Google Shape;146;p6"/>
          <p:cNvCxnSpPr>
            <a:stCxn id="145"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147" name="Google Shape;147;p6"/>
          <p:cNvPicPr preferRelativeResize="0"/>
          <p:nvPr/>
        </p:nvPicPr>
        <p:blipFill rotWithShape="1">
          <a:blip r:embed="rId3">
            <a:alphaModFix/>
          </a:blip>
          <a:srcRect b="64269" l="0" r="0" t="0"/>
          <a:stretch/>
        </p:blipFill>
        <p:spPr>
          <a:xfrm>
            <a:off x="7823686" y="1066225"/>
            <a:ext cx="2225739" cy="1647850"/>
          </a:xfrm>
          <a:prstGeom prst="rect">
            <a:avLst/>
          </a:prstGeom>
          <a:noFill/>
          <a:ln>
            <a:noFill/>
          </a:ln>
        </p:spPr>
      </p:pic>
      <p:sp>
        <p:nvSpPr>
          <p:cNvPr id="148" name="Google Shape;148;p6"/>
          <p:cNvSpPr txBox="1"/>
          <p:nvPr/>
        </p:nvSpPr>
        <p:spPr>
          <a:xfrm>
            <a:off x="805400" y="1307625"/>
            <a:ext cx="5042400" cy="44904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chemeClr val="dk1"/>
              </a:buClr>
              <a:buSzPts val="1100"/>
              <a:buFont typeface="Arial"/>
              <a:buNone/>
            </a:pPr>
            <a:r>
              <a:rPr lang="es-MX" sz="1800">
                <a:solidFill>
                  <a:schemeClr val="dk1"/>
                </a:solidFill>
              </a:rPr>
              <a:t>Los clientes</a:t>
            </a:r>
            <a:r>
              <a:rPr b="0" i="0" lang="es-MX" sz="1800" u="none" cap="none" strike="noStrike">
                <a:solidFill>
                  <a:schemeClr val="dk1"/>
                </a:solidFill>
                <a:latin typeface="Arial"/>
                <a:ea typeface="Arial"/>
                <a:cs typeface="Arial"/>
                <a:sym typeface="Arial"/>
              </a:rPr>
              <a:t> a menudo no conocen </a:t>
            </a:r>
            <a:r>
              <a:rPr lang="es-MX" sz="1800">
                <a:solidFill>
                  <a:schemeClr val="dk1"/>
                </a:solidFill>
              </a:rPr>
              <a:t>el </a:t>
            </a:r>
            <a:r>
              <a:rPr b="0" i="0" lang="es-MX" sz="1800" u="none" cap="none" strike="noStrike">
                <a:solidFill>
                  <a:schemeClr val="dk1"/>
                </a:solidFill>
                <a:latin typeface="Arial"/>
                <a:ea typeface="Arial"/>
                <a:cs typeface="Arial"/>
                <a:sym typeface="Arial"/>
              </a:rPr>
              <a:t>estado de salud de sus mascotas y la veterinaria no tiene la capacidad de brindarle ayuda y atención de manera continua debido a su gran cantidad de clientes a los que atende</a:t>
            </a:r>
            <a:r>
              <a:rPr lang="es-MX" sz="1800">
                <a:solidFill>
                  <a:schemeClr val="dk1"/>
                </a:solidFill>
              </a:rPr>
              <a:t>r.</a:t>
            </a:r>
            <a:endParaRPr b="0" i="0" sz="1800" u="none" cap="none" strike="noStrike">
              <a:solidFill>
                <a:schemeClr val="dk1"/>
              </a:solidFill>
              <a:latin typeface="Arial"/>
              <a:ea typeface="Arial"/>
              <a:cs typeface="Arial"/>
              <a:sym typeface="Arial"/>
            </a:endParaRPr>
          </a:p>
          <a:p>
            <a:pPr indent="0" lvl="0" marL="0" marR="0" rtl="0" algn="just">
              <a:lnSpc>
                <a:spcPct val="115000"/>
              </a:lnSpc>
              <a:spcBef>
                <a:spcPts val="800"/>
              </a:spcBef>
              <a:spcAft>
                <a:spcPts val="0"/>
              </a:spcAft>
              <a:buClr>
                <a:schemeClr val="dk1"/>
              </a:buClr>
              <a:buSzPts val="1100"/>
              <a:buFont typeface="Arial"/>
              <a:buNone/>
            </a:pPr>
            <a:r>
              <a:rPr lang="es-MX" sz="1800">
                <a:solidFill>
                  <a:schemeClr val="dk1"/>
                </a:solidFill>
              </a:rPr>
              <a:t>Este programa c</a:t>
            </a:r>
            <a:r>
              <a:rPr b="0" i="0" lang="es-MX" sz="1800" u="none" cap="none" strike="noStrike">
                <a:solidFill>
                  <a:schemeClr val="dk1"/>
                </a:solidFill>
                <a:latin typeface="Arial"/>
                <a:ea typeface="Arial"/>
                <a:cs typeface="Arial"/>
                <a:sym typeface="Arial"/>
              </a:rPr>
              <a:t>ontiene funciones para facilitar la agendación de las citas</a:t>
            </a:r>
            <a:r>
              <a:rPr lang="es-MX" sz="1800">
                <a:solidFill>
                  <a:schemeClr val="dk1"/>
                </a:solidFill>
              </a:rPr>
              <a:t> </a:t>
            </a:r>
            <a:r>
              <a:rPr b="0" i="0" lang="es-MX" sz="1800" u="none" cap="none" strike="noStrike">
                <a:solidFill>
                  <a:schemeClr val="dk1"/>
                </a:solidFill>
                <a:latin typeface="Arial"/>
                <a:ea typeface="Arial"/>
                <a:cs typeface="Arial"/>
                <a:sym typeface="Arial"/>
              </a:rPr>
              <a:t>de la veterinaria para que los clientes se acomoden más fácil y elijan las que mas les conviene, también alarmas que avisan tanto a la veterinaria en caso de tener a su cuidado una mascota como a los clientes en caso de necesitar recordar alguna acción.   </a:t>
            </a:r>
            <a:endParaRPr b="0" i="0" sz="1800" u="none" cap="none" strike="noStrike">
              <a:solidFill>
                <a:schemeClr val="dk1"/>
              </a:solidFill>
              <a:latin typeface="Arial"/>
              <a:ea typeface="Arial"/>
              <a:cs typeface="Arial"/>
              <a:sym typeface="Arial"/>
            </a:endParaRPr>
          </a:p>
          <a:p>
            <a:pPr indent="0" lvl="0" marL="0" marR="0" rtl="0" algn="just">
              <a:lnSpc>
                <a:spcPct val="115000"/>
              </a:lnSpc>
              <a:spcBef>
                <a:spcPts val="800"/>
              </a:spcBef>
              <a:spcAft>
                <a:spcPts val="800"/>
              </a:spcAft>
              <a:buClr>
                <a:schemeClr val="dk1"/>
              </a:buClr>
              <a:buSzPts val="1100"/>
              <a:buFont typeface="Arial"/>
              <a:buNone/>
            </a:pPr>
            <a:r>
              <a:t/>
            </a:r>
            <a:endParaRPr b="0" i="0" sz="1800" u="none" cap="none" strike="noStrike">
              <a:solidFill>
                <a:srgbClr val="000000"/>
              </a:solidFill>
              <a:latin typeface="Arial"/>
              <a:ea typeface="Arial"/>
              <a:cs typeface="Arial"/>
              <a:sym typeface="Arial"/>
            </a:endParaRPr>
          </a:p>
        </p:txBody>
      </p:sp>
      <p:pic>
        <p:nvPicPr>
          <p:cNvPr id="149" name="Google Shape;149;p6"/>
          <p:cNvPicPr preferRelativeResize="0"/>
          <p:nvPr/>
        </p:nvPicPr>
        <p:blipFill rotWithShape="1">
          <a:blip r:embed="rId4">
            <a:alphaModFix/>
          </a:blip>
          <a:srcRect b="0" l="0" r="0" t="0"/>
          <a:stretch/>
        </p:blipFill>
        <p:spPr>
          <a:xfrm>
            <a:off x="7695050" y="2790272"/>
            <a:ext cx="2353781" cy="23537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2d2e33849df_0_22"/>
          <p:cNvSpPr txBox="1"/>
          <p:nvPr/>
        </p:nvSpPr>
        <p:spPr>
          <a:xfrm>
            <a:off x="950054" y="605917"/>
            <a:ext cx="5547900" cy="107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Planteamiento del Problema</a:t>
            </a:r>
            <a:endParaRPr b="0" i="0" sz="1800" u="none" cap="none" strike="noStrike">
              <a:solidFill>
                <a:schemeClr val="dk1"/>
              </a:solidFill>
              <a:latin typeface="Calibri"/>
              <a:ea typeface="Calibri"/>
              <a:cs typeface="Calibri"/>
              <a:sym typeface="Calibri"/>
            </a:endParaRPr>
          </a:p>
        </p:txBody>
      </p:sp>
      <p:cxnSp>
        <p:nvCxnSpPr>
          <p:cNvPr id="155" name="Google Shape;155;g2d2e33849df_0_22"/>
          <p:cNvCxnSpPr>
            <a:stCxn id="154" idx="1"/>
          </p:cNvCxnSpPr>
          <p:nvPr/>
        </p:nvCxnSpPr>
        <p:spPr>
          <a:xfrm flipH="1" rot="10800000">
            <a:off x="950054" y="1094467"/>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56" name="Google Shape;156;g2d2e33849df_0_22"/>
          <p:cNvSpPr txBox="1"/>
          <p:nvPr/>
        </p:nvSpPr>
        <p:spPr>
          <a:xfrm>
            <a:off x="785975" y="1535025"/>
            <a:ext cx="5042400" cy="38532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chemeClr val="dk1"/>
              </a:buClr>
              <a:buSzPts val="1100"/>
              <a:buFont typeface="Arial"/>
              <a:buNone/>
            </a:pPr>
            <a:r>
              <a:rPr b="0" i="0" lang="es-MX" sz="1800" u="none" cap="none" strike="noStrike">
                <a:solidFill>
                  <a:schemeClr val="dk1"/>
                </a:solidFill>
                <a:latin typeface="Arial"/>
                <a:ea typeface="Arial"/>
                <a:cs typeface="Arial"/>
                <a:sym typeface="Arial"/>
              </a:rPr>
              <a:t>Esta herramienta permite a los clientes visualizar en tiempo real los horarios y días disponibles de la veterinaria, lo que les facilita seleccionar la cita que mejor se ajuste a sus horarios y preferencias. Esta funcionalidad reduce el tiempo de espera y optimiza la organización del consultorio, contribuyendo a una experiencia más eficiente y menos estresante para todos los involucrados.</a:t>
            </a:r>
            <a:endParaRPr b="0" i="0" sz="1800" u="none" cap="none" strike="noStrike">
              <a:solidFill>
                <a:schemeClr val="dk1"/>
              </a:solidFill>
              <a:latin typeface="Arial"/>
              <a:ea typeface="Arial"/>
              <a:cs typeface="Arial"/>
              <a:sym typeface="Arial"/>
            </a:endParaRPr>
          </a:p>
          <a:p>
            <a:pPr indent="0" lvl="0" marL="0" marR="0" rtl="0" algn="just">
              <a:lnSpc>
                <a:spcPct val="115000"/>
              </a:lnSpc>
              <a:spcBef>
                <a:spcPts val="800"/>
              </a:spcBef>
              <a:spcAft>
                <a:spcPts val="0"/>
              </a:spcAft>
              <a:buClr>
                <a:schemeClr val="dk1"/>
              </a:buClr>
              <a:buSzPts val="1100"/>
              <a:buFont typeface="Arial"/>
              <a:buNone/>
            </a:pPr>
            <a:r>
              <a:t/>
            </a:r>
            <a:endParaRPr b="0" i="0" sz="1800" u="none" cap="none" strike="noStrike">
              <a:solidFill>
                <a:schemeClr val="dk1"/>
              </a:solidFill>
              <a:latin typeface="Arial"/>
              <a:ea typeface="Arial"/>
              <a:cs typeface="Arial"/>
              <a:sym typeface="Arial"/>
            </a:endParaRPr>
          </a:p>
          <a:p>
            <a:pPr indent="0" lvl="0" marL="0" marR="0" rtl="0" algn="just">
              <a:lnSpc>
                <a:spcPct val="115000"/>
              </a:lnSpc>
              <a:spcBef>
                <a:spcPts val="800"/>
              </a:spcBef>
              <a:spcAft>
                <a:spcPts val="800"/>
              </a:spcAft>
              <a:buClr>
                <a:schemeClr val="dk1"/>
              </a:buClr>
              <a:buSzPts val="1100"/>
              <a:buFont typeface="Arial"/>
              <a:buNone/>
            </a:pPr>
            <a:r>
              <a:t/>
            </a:r>
            <a:endParaRPr b="0" i="0" sz="1800" u="none" cap="none" strike="noStrike">
              <a:solidFill>
                <a:srgbClr val="000000"/>
              </a:solidFill>
              <a:latin typeface="Arial"/>
              <a:ea typeface="Arial"/>
              <a:cs typeface="Arial"/>
              <a:sym typeface="Arial"/>
            </a:endParaRPr>
          </a:p>
        </p:txBody>
      </p:sp>
      <p:pic>
        <p:nvPicPr>
          <p:cNvPr id="157" name="Google Shape;157;g2d2e33849df_0_22"/>
          <p:cNvPicPr preferRelativeResize="0"/>
          <p:nvPr/>
        </p:nvPicPr>
        <p:blipFill rotWithShape="1">
          <a:blip r:embed="rId3">
            <a:alphaModFix/>
          </a:blip>
          <a:srcRect b="0" l="0" r="0" t="0"/>
          <a:stretch/>
        </p:blipFill>
        <p:spPr>
          <a:xfrm>
            <a:off x="7013400" y="1535025"/>
            <a:ext cx="4433625" cy="4433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2"/>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Requerimientos  </a:t>
            </a:r>
            <a:endParaRPr/>
          </a:p>
        </p:txBody>
      </p:sp>
      <p:sp>
        <p:nvSpPr>
          <p:cNvPr id="163" name="Google Shape;163;p12"/>
          <p:cNvSpPr txBox="1"/>
          <p:nvPr/>
        </p:nvSpPr>
        <p:spPr>
          <a:xfrm>
            <a:off x="10857250" y="6457800"/>
            <a:ext cx="22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sng" cap="none" strike="noStrike">
                <a:solidFill>
                  <a:schemeClr val="hlink"/>
                </a:solidFill>
                <a:latin typeface="Calibri"/>
                <a:ea typeface="Calibri"/>
                <a:cs typeface="Calibri"/>
                <a:sym typeface="Calibri"/>
                <a:hlinkClick r:id="rId3"/>
              </a:rPr>
              <a:t>ver documento</a:t>
            </a:r>
            <a:endParaRPr b="0" i="0" sz="1400" u="none" cap="none" strike="noStrike">
              <a:solidFill>
                <a:schemeClr val="dk1"/>
              </a:solidFill>
              <a:latin typeface="Calibri"/>
              <a:ea typeface="Calibri"/>
              <a:cs typeface="Calibri"/>
              <a:sym typeface="Calibri"/>
            </a:endParaRPr>
          </a:p>
        </p:txBody>
      </p:sp>
      <p:sp>
        <p:nvSpPr>
          <p:cNvPr id="164" name="Google Shape;164;p1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2"/>
          <p:cNvSpPr txBox="1"/>
          <p:nvPr/>
        </p:nvSpPr>
        <p:spPr>
          <a:xfrm>
            <a:off x="443400" y="1753925"/>
            <a:ext cx="46017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Requerimientos funcionales</a:t>
            </a:r>
            <a:endParaRPr b="0" i="0" sz="2800" u="none" cap="none" strike="noStrike">
              <a:solidFill>
                <a:schemeClr val="dk1"/>
              </a:solidFill>
              <a:latin typeface="Calibri"/>
              <a:ea typeface="Calibri"/>
              <a:cs typeface="Calibri"/>
              <a:sym typeface="Calibri"/>
            </a:endParaRPr>
          </a:p>
        </p:txBody>
      </p:sp>
      <p:sp>
        <p:nvSpPr>
          <p:cNvPr id="166" name="Google Shape;166;p12"/>
          <p:cNvSpPr txBox="1"/>
          <p:nvPr/>
        </p:nvSpPr>
        <p:spPr>
          <a:xfrm>
            <a:off x="6429050" y="1753925"/>
            <a:ext cx="58779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Requerimientos no funcionales</a:t>
            </a:r>
            <a:endParaRPr b="0" i="0" sz="2800" u="none" cap="none" strike="noStrike">
              <a:solidFill>
                <a:schemeClr val="dk1"/>
              </a:solidFill>
              <a:latin typeface="Calibri"/>
              <a:ea typeface="Calibri"/>
              <a:cs typeface="Calibri"/>
              <a:sym typeface="Calibri"/>
            </a:endParaRPr>
          </a:p>
        </p:txBody>
      </p:sp>
      <p:graphicFrame>
        <p:nvGraphicFramePr>
          <p:cNvPr id="167" name="Google Shape;167;p12"/>
          <p:cNvGraphicFramePr/>
          <p:nvPr/>
        </p:nvGraphicFramePr>
        <p:xfrm>
          <a:off x="443400" y="2561450"/>
          <a:ext cx="3000000" cy="3000000"/>
        </p:xfrm>
        <a:graphic>
          <a:graphicData uri="http://schemas.openxmlformats.org/drawingml/2006/table">
            <a:tbl>
              <a:tblPr>
                <a:noFill/>
                <a:tableStyleId>{452E4DE3-9610-4B5B-8D41-1ED3B0C02CA0}</a:tableStyleId>
              </a:tblPr>
              <a:tblGrid>
                <a:gridCol w="1829450"/>
                <a:gridCol w="3170025"/>
              </a:tblGrid>
              <a:tr h="696250">
                <a:tc>
                  <a:txBody>
                    <a:bodyPr/>
                    <a:lstStyle/>
                    <a:p>
                      <a:pPr indent="0" lvl="0" marL="0" marR="0" rtl="0" algn="l">
                        <a:lnSpc>
                          <a:spcPct val="100000"/>
                        </a:lnSpc>
                        <a:spcBef>
                          <a:spcPts val="0"/>
                        </a:spcBef>
                        <a:spcAft>
                          <a:spcPts val="0"/>
                        </a:spcAft>
                        <a:buClr>
                          <a:srgbClr val="000000"/>
                        </a:buClr>
                        <a:buSzPts val="1300"/>
                        <a:buFont typeface="Arial"/>
                        <a:buNone/>
                      </a:pPr>
                      <a:r>
                        <a:rPr b="1" lang="es-MX" sz="1300" u="none" cap="none" strike="noStrike"/>
                        <a:t>Identificación del requerimiento:</a:t>
                      </a:r>
                      <a:endParaRPr b="1" sz="1300" u="none" cap="none" strike="noStrike"/>
                    </a:p>
                  </a:txBody>
                  <a:tcPr marT="62875" marB="62875" marR="62875" marL="62875"/>
                </a:tc>
                <a:tc>
                  <a:txBody>
                    <a:bodyPr/>
                    <a:lstStyle/>
                    <a:p>
                      <a:pPr indent="-635" lvl="0" marL="635" marR="0" rtl="0" algn="ctr">
                        <a:lnSpc>
                          <a:spcPct val="100000"/>
                        </a:lnSpc>
                        <a:spcBef>
                          <a:spcPts val="0"/>
                        </a:spcBef>
                        <a:spcAft>
                          <a:spcPts val="0"/>
                        </a:spcAft>
                        <a:buClr>
                          <a:srgbClr val="000000"/>
                        </a:buClr>
                        <a:buSzPts val="1300"/>
                        <a:buFont typeface="Arial"/>
                        <a:buNone/>
                      </a:pPr>
                      <a:r>
                        <a:rPr lang="es-MX" sz="1300" u="none" cap="none" strike="noStrike"/>
                        <a:t>RF 013</a:t>
                      </a:r>
                      <a:endParaRPr sz="1300" u="none" cap="none" strike="noStrike"/>
                    </a:p>
                  </a:txBody>
                  <a:tcPr marT="63500" marB="63500" marR="63500" marL="63500"/>
                </a:tc>
              </a:tr>
              <a:tr h="697925">
                <a:tc>
                  <a:txBody>
                    <a:bodyPr/>
                    <a:lstStyle/>
                    <a:p>
                      <a:pPr indent="-635" lvl="0" marL="635" marR="0" rtl="0" algn="l">
                        <a:lnSpc>
                          <a:spcPct val="100000"/>
                        </a:lnSpc>
                        <a:spcBef>
                          <a:spcPts val="0"/>
                        </a:spcBef>
                        <a:spcAft>
                          <a:spcPts val="0"/>
                        </a:spcAft>
                        <a:buClr>
                          <a:srgbClr val="000000"/>
                        </a:buClr>
                        <a:buSzPts val="1300"/>
                        <a:buFont typeface="Arial"/>
                        <a:buNone/>
                      </a:pPr>
                      <a:r>
                        <a:rPr b="1" lang="es-MX" sz="1300" u="none" cap="none" strike="noStrike"/>
                        <a:t>Nombre del requerimiento:</a:t>
                      </a:r>
                      <a:endParaRPr b="1" sz="1300" u="none" cap="none" strike="noStrike"/>
                    </a:p>
                  </a:txBody>
                  <a:tcPr marT="63500" marB="63500" marR="63500" marL="63500"/>
                </a:tc>
                <a:tc>
                  <a:txBody>
                    <a:bodyPr/>
                    <a:lstStyle/>
                    <a:p>
                      <a:pPr indent="0" lvl="0" marL="0" marR="0" rtl="0" algn="ctr">
                        <a:lnSpc>
                          <a:spcPct val="100000"/>
                        </a:lnSpc>
                        <a:spcBef>
                          <a:spcPts val="0"/>
                        </a:spcBef>
                        <a:spcAft>
                          <a:spcPts val="0"/>
                        </a:spcAft>
                        <a:buClr>
                          <a:srgbClr val="000000"/>
                        </a:buClr>
                        <a:buSzPts val="1200"/>
                        <a:buFont typeface="Arial"/>
                        <a:buNone/>
                      </a:pPr>
                      <a:r>
                        <a:rPr lang="es-MX" sz="1200" u="none" cap="none" strike="noStrike"/>
                        <a:t>Historia</a:t>
                      </a:r>
                      <a:r>
                        <a:rPr lang="es-MX" sz="1200"/>
                        <a:t> </a:t>
                      </a:r>
                      <a:r>
                        <a:rPr lang="es-MX" sz="1200"/>
                        <a:t>clínica</a:t>
                      </a:r>
                      <a:r>
                        <a:rPr lang="es-MX" sz="1200" u="none" cap="none" strike="noStrike"/>
                        <a:t> </a:t>
                      </a:r>
                      <a:r>
                        <a:rPr lang="es-MX" sz="1200"/>
                        <a:t>veterinaria</a:t>
                      </a:r>
                      <a:endParaRPr sz="1200" u="none" cap="none" strike="noStrike"/>
                    </a:p>
                  </a:txBody>
                  <a:tcPr marT="63500" marB="63500" marR="63500" marL="63500"/>
                </a:tc>
              </a:tr>
              <a:tr h="433050">
                <a:tc>
                  <a:txBody>
                    <a:bodyPr/>
                    <a:lstStyle/>
                    <a:p>
                      <a:pPr indent="-635" lvl="0" marL="635" marR="0" rtl="0" algn="l">
                        <a:lnSpc>
                          <a:spcPct val="100000"/>
                        </a:lnSpc>
                        <a:spcBef>
                          <a:spcPts val="0"/>
                        </a:spcBef>
                        <a:spcAft>
                          <a:spcPts val="0"/>
                        </a:spcAft>
                        <a:buClr>
                          <a:srgbClr val="000000"/>
                        </a:buClr>
                        <a:buSzPts val="1300"/>
                        <a:buFont typeface="Arial"/>
                        <a:buNone/>
                      </a:pPr>
                      <a:r>
                        <a:rPr b="1" lang="es-MX" sz="1300" u="none" cap="none" strike="noStrike"/>
                        <a:t>Características:</a:t>
                      </a:r>
                      <a:endParaRPr b="1"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es-MX" sz="1200" u="none" cap="none" strike="noStrike"/>
                        <a:t>Registrar </a:t>
                      </a:r>
                      <a:r>
                        <a:rPr lang="es-MX" sz="1200"/>
                        <a:t>la historia </a:t>
                      </a:r>
                      <a:r>
                        <a:rPr lang="es-MX" sz="1200"/>
                        <a:t>clínica</a:t>
                      </a:r>
                      <a:r>
                        <a:rPr lang="es-MX" sz="1200"/>
                        <a:t> veterinaria </a:t>
                      </a:r>
                      <a:r>
                        <a:rPr lang="es-MX" sz="1200" u="none" cap="none" strike="noStrike"/>
                        <a:t>de la mascota</a:t>
                      </a:r>
                      <a:endParaRPr sz="1200" u="none" cap="none" strike="noStrike"/>
                    </a:p>
                  </a:txBody>
                  <a:tcPr marT="63500" marB="63500" marR="63500" marL="63500"/>
                </a:tc>
              </a:tr>
              <a:tr h="887100">
                <a:tc>
                  <a:txBody>
                    <a:bodyPr/>
                    <a:lstStyle/>
                    <a:p>
                      <a:pPr indent="-635" lvl="0" marL="635" marR="0" rtl="0" algn="l">
                        <a:lnSpc>
                          <a:spcPct val="100000"/>
                        </a:lnSpc>
                        <a:spcBef>
                          <a:spcPts val="0"/>
                        </a:spcBef>
                        <a:spcAft>
                          <a:spcPts val="0"/>
                        </a:spcAft>
                        <a:buClr>
                          <a:srgbClr val="000000"/>
                        </a:buClr>
                        <a:buSzPts val="1300"/>
                        <a:buFont typeface="Arial"/>
                        <a:buNone/>
                      </a:pPr>
                      <a:r>
                        <a:rPr b="1" lang="es-MX" sz="1300" u="none" cap="none" strike="noStrike"/>
                        <a:t>Descripción del requerimiento:</a:t>
                      </a:r>
                      <a:endParaRPr b="1" sz="13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es-MX" sz="1200" u="none" cap="none" strike="noStrike"/>
                        <a:t>Después de una revisión por parte del veterinario a una mascota debe de registrar los cambios en </a:t>
                      </a:r>
                      <a:r>
                        <a:rPr lang="es-MX" sz="1200"/>
                        <a:t>la historia </a:t>
                      </a:r>
                      <a:r>
                        <a:rPr lang="es-MX" sz="1200"/>
                        <a:t>clínica</a:t>
                      </a:r>
                      <a:r>
                        <a:rPr lang="es-MX" sz="1200" u="none" cap="none" strike="noStrike"/>
                        <a:t> de la mascota  </a:t>
                      </a:r>
                      <a:endParaRPr sz="1200" u="none" cap="none" strike="noStrike"/>
                    </a:p>
                  </a:txBody>
                  <a:tcPr marT="63500" marB="63500" marR="63500" marL="63500">
                    <a:lnB cap="flat" cmpd="sng" w="9525">
                      <a:solidFill>
                        <a:srgbClr val="000000"/>
                      </a:solidFill>
                      <a:prstDash val="solid"/>
                      <a:round/>
                      <a:headEnd len="sm" w="sm" type="none"/>
                      <a:tailEnd len="sm" w="sm" type="none"/>
                    </a:lnB>
                  </a:tcPr>
                </a:tc>
              </a:tr>
              <a:tr h="697925">
                <a:tc>
                  <a:txBody>
                    <a:bodyPr/>
                    <a:lstStyle/>
                    <a:p>
                      <a:pPr indent="-635" lvl="0" marL="635" marR="0" rtl="0" algn="l">
                        <a:lnSpc>
                          <a:spcPct val="100000"/>
                        </a:lnSpc>
                        <a:spcBef>
                          <a:spcPts val="0"/>
                        </a:spcBef>
                        <a:spcAft>
                          <a:spcPts val="0"/>
                        </a:spcAft>
                        <a:buClr>
                          <a:srgbClr val="000000"/>
                        </a:buClr>
                        <a:buSzPts val="1300"/>
                        <a:buFont typeface="Arial"/>
                        <a:buNone/>
                      </a:pPr>
                      <a:r>
                        <a:rPr b="1" lang="es-MX" sz="1300" u="none" cap="none" strike="noStrike"/>
                        <a:t>Requerimiento NO funcionales:</a:t>
                      </a:r>
                      <a:endParaRPr b="1" sz="1300" u="none" cap="none" strike="noStrike"/>
                    </a:p>
                  </a:txBody>
                  <a:tcPr marT="63500" marB="63500" marR="63500" marL="63500">
                    <a:lnR cap="flat" cmpd="sng" w="9525">
                      <a:solidFill>
                        <a:srgbClr val="000000"/>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200"/>
                        <a:buFont typeface="Arial"/>
                        <a:buNone/>
                      </a:pPr>
                      <a:r>
                        <a:rPr lang="es-MX" sz="1200" u="none" cap="none" strike="noStrike"/>
                        <a:t>RNF001, RNF003, RNF004, RNF006</a:t>
                      </a:r>
                      <a:endParaRPr sz="1200" u="none" cap="none" strike="noStrike"/>
                    </a:p>
                  </a:txBody>
                  <a:tcPr marT="0" marB="0" marR="50800" marL="508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168" name="Google Shape;168;p12"/>
          <p:cNvGraphicFramePr/>
          <p:nvPr/>
        </p:nvGraphicFramePr>
        <p:xfrm>
          <a:off x="6429050" y="2561450"/>
          <a:ext cx="3000000" cy="3000000"/>
        </p:xfrm>
        <a:graphic>
          <a:graphicData uri="http://schemas.openxmlformats.org/drawingml/2006/table">
            <a:tbl>
              <a:tblPr bandCol="1" bandRow="1">
                <a:noFill/>
                <a:tableStyleId>{C1066C2E-4E4D-41AC-94E3-93F5681F0813}</a:tableStyleId>
              </a:tblPr>
              <a:tblGrid>
                <a:gridCol w="1329250"/>
                <a:gridCol w="3671150"/>
              </a:tblGrid>
              <a:tr h="768425">
                <a:tc>
                  <a:txBody>
                    <a:bodyPr/>
                    <a:lstStyle/>
                    <a:p>
                      <a:pPr indent="0" lvl="0" marL="0" marR="0" rtl="0" algn="l">
                        <a:lnSpc>
                          <a:spcPct val="100000"/>
                        </a:lnSpc>
                        <a:spcBef>
                          <a:spcPts val="0"/>
                        </a:spcBef>
                        <a:spcAft>
                          <a:spcPts val="0"/>
                        </a:spcAft>
                        <a:buClr>
                          <a:srgbClr val="000000"/>
                        </a:buClr>
                        <a:buSzPts val="1200"/>
                        <a:buFont typeface="Arial"/>
                        <a:buNone/>
                      </a:pPr>
                      <a:r>
                        <a:rPr b="1" lang="es-MX" sz="1200" u="none" cap="none" strike="noStrike"/>
                        <a:t>Identificación del requerimiento:</a:t>
                      </a:r>
                      <a:endParaRPr sz="1200" u="none" cap="none" strike="noStrike"/>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s-MX" sz="1200" u="none" cap="none" strike="noStrike"/>
                        <a:t>RNF 005</a:t>
                      </a:r>
                      <a:endParaRPr sz="1200" u="none" cap="none" strike="noStrike"/>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53750">
                <a:tc>
                  <a:txBody>
                    <a:bodyPr/>
                    <a:lstStyle/>
                    <a:p>
                      <a:pPr indent="0" lvl="0" marL="0" marR="0" rtl="0" algn="l">
                        <a:lnSpc>
                          <a:spcPct val="100000"/>
                        </a:lnSpc>
                        <a:spcBef>
                          <a:spcPts val="0"/>
                        </a:spcBef>
                        <a:spcAft>
                          <a:spcPts val="0"/>
                        </a:spcAft>
                        <a:buClr>
                          <a:srgbClr val="000000"/>
                        </a:buClr>
                        <a:buSzPts val="1200"/>
                        <a:buFont typeface="Arial"/>
                        <a:buNone/>
                      </a:pPr>
                      <a:r>
                        <a:rPr b="1" lang="es-MX" sz="1200" u="none" cap="none" strike="noStrike"/>
                        <a:t>Nombre del requerimiento: </a:t>
                      </a:r>
                      <a:endParaRPr sz="1200" u="none" cap="none" strike="noStrike"/>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s-MX" sz="1200" u="none" cap="none" strike="noStrike">
                          <a:solidFill>
                            <a:srgbClr val="222222"/>
                          </a:solidFill>
                        </a:rPr>
                        <a:t>Fiabilidad</a:t>
                      </a:r>
                      <a:r>
                        <a:rPr lang="es-MX" sz="1200" u="none" cap="none" strike="noStrike"/>
                        <a:t>          </a:t>
                      </a:r>
                      <a:endParaRPr sz="1200" u="none" cap="none" strike="noStrike"/>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68425">
                <a:tc>
                  <a:txBody>
                    <a:bodyPr/>
                    <a:lstStyle/>
                    <a:p>
                      <a:pPr indent="0" lvl="0" marL="0" marR="0" rtl="0" algn="l">
                        <a:lnSpc>
                          <a:spcPct val="100000"/>
                        </a:lnSpc>
                        <a:spcBef>
                          <a:spcPts val="0"/>
                        </a:spcBef>
                        <a:spcAft>
                          <a:spcPts val="0"/>
                        </a:spcAft>
                        <a:buClr>
                          <a:srgbClr val="000000"/>
                        </a:buClr>
                        <a:buSzPts val="1200"/>
                        <a:buFont typeface="Arial"/>
                        <a:buNone/>
                      </a:pPr>
                      <a:r>
                        <a:rPr b="1" lang="es-MX" sz="1200" u="none" cap="none" strike="noStrike"/>
                        <a:t>Características:</a:t>
                      </a:r>
                      <a:endParaRPr sz="1200" u="none" cap="none" strike="noStrike"/>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MX" sz="1200" u="none" cap="none" strike="noStrike"/>
                        <a:t>El sistema deberá manejar una fiabilidad avanzada ya que podría concurrir en problemas con la información proporcionada por los usuarios.</a:t>
                      </a:r>
                      <a:endParaRPr sz="1200" u="none" cap="none" strike="noStrike"/>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68425">
                <a:tc>
                  <a:txBody>
                    <a:bodyPr/>
                    <a:lstStyle/>
                    <a:p>
                      <a:pPr indent="0" lvl="0" marL="0" marR="0" rtl="0" algn="l">
                        <a:lnSpc>
                          <a:spcPct val="100000"/>
                        </a:lnSpc>
                        <a:spcBef>
                          <a:spcPts val="0"/>
                        </a:spcBef>
                        <a:spcAft>
                          <a:spcPts val="0"/>
                        </a:spcAft>
                        <a:buClr>
                          <a:srgbClr val="000000"/>
                        </a:buClr>
                        <a:buSzPts val="1200"/>
                        <a:buFont typeface="Arial"/>
                        <a:buNone/>
                      </a:pPr>
                      <a:r>
                        <a:rPr b="1" lang="es-MX" sz="1200" u="none" cap="none" strike="noStrike"/>
                        <a:t>Descripción del requerimiento:</a:t>
                      </a:r>
                      <a:endParaRPr sz="1200" u="none" cap="none" strike="noStrike"/>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MX" sz="1200" u="none" cap="none" strike="noStrike"/>
                        <a:t>El sistema debe ser fiable, debido a que un error puede conllevar a problemas con filtración de datos ingresados por los usuarios.</a:t>
                      </a:r>
                      <a:endParaRPr sz="1200" u="none" cap="none" strike="noStrike"/>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53750">
                <a:tc>
                  <a:txBody>
                    <a:bodyPr/>
                    <a:lstStyle/>
                    <a:p>
                      <a:pPr indent="0" lvl="0" marL="0" marR="0" rtl="0" algn="l">
                        <a:lnSpc>
                          <a:spcPct val="100000"/>
                        </a:lnSpc>
                        <a:spcBef>
                          <a:spcPts val="0"/>
                        </a:spcBef>
                        <a:spcAft>
                          <a:spcPts val="0"/>
                        </a:spcAft>
                        <a:buClr>
                          <a:srgbClr val="000000"/>
                        </a:buClr>
                        <a:buSzPts val="1200"/>
                        <a:buFont typeface="Arial"/>
                        <a:buNone/>
                      </a:pPr>
                      <a:r>
                        <a:rPr b="1" lang="es-MX" sz="1200" u="none" cap="none" strike="noStrike"/>
                        <a:t>Prioridad del requerimiento: </a:t>
                      </a:r>
                      <a:endParaRPr sz="1200" u="none" cap="none" strike="noStrike"/>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s-MX" sz="1200" u="none" cap="none" strike="noStrike"/>
                        <a:t>Alta.</a:t>
                      </a:r>
                      <a:endParaRPr sz="1200" u="none" cap="none" strike="noStrike"/>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2024-03-15T00:49:27Z</dcterms:created>
  <dc:creator>Carlos Andrés Herrera Mora</dc:creator>
</cp:coreProperties>
</file>